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7" r:id="rId2"/>
    <p:sldId id="259" r:id="rId3"/>
    <p:sldId id="261" r:id="rId4"/>
    <p:sldId id="264" r:id="rId5"/>
    <p:sldId id="260" r:id="rId6"/>
    <p:sldId id="262" r:id="rId7"/>
    <p:sldId id="263" r:id="rId8"/>
    <p:sldId id="265" r:id="rId9"/>
    <p:sldId id="266" r:id="rId10"/>
    <p:sldId id="326" r:id="rId11"/>
    <p:sldId id="268" r:id="rId12"/>
    <p:sldId id="270" r:id="rId13"/>
    <p:sldId id="327" r:id="rId14"/>
    <p:sldId id="271" r:id="rId15"/>
    <p:sldId id="272" r:id="rId16"/>
    <p:sldId id="274" r:id="rId17"/>
    <p:sldId id="275" r:id="rId18"/>
    <p:sldId id="276" r:id="rId19"/>
    <p:sldId id="278" r:id="rId20"/>
    <p:sldId id="279" r:id="rId21"/>
    <p:sldId id="280" r:id="rId22"/>
    <p:sldId id="328" r:id="rId23"/>
    <p:sldId id="282" r:id="rId24"/>
    <p:sldId id="283" r:id="rId25"/>
    <p:sldId id="285" r:id="rId26"/>
    <p:sldId id="286" r:id="rId27"/>
    <p:sldId id="329" r:id="rId28"/>
    <p:sldId id="287" r:id="rId29"/>
    <p:sldId id="288" r:id="rId30"/>
    <p:sldId id="289" r:id="rId31"/>
    <p:sldId id="290" r:id="rId32"/>
    <p:sldId id="291" r:id="rId33"/>
    <p:sldId id="330" r:id="rId3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294" autoAdjust="0"/>
    <p:restoredTop sz="94660"/>
  </p:normalViewPr>
  <p:slideViewPr>
    <p:cSldViewPr snapToGrid="0">
      <p:cViewPr>
        <p:scale>
          <a:sx n="50" d="100"/>
          <a:sy n="50" d="100"/>
        </p:scale>
        <p:origin x="-1404" y="-5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pPr/>
              <a:t>15/09/2016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6619881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pPr/>
              <a:t>15/09/2016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5209100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pPr/>
              <a:t>15/09/2016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6318563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pPr/>
              <a:t>15/09/2016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5615205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pPr/>
              <a:t>15/09/2016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4103950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pPr/>
              <a:t>15/09/2016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2025868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pPr/>
              <a:t>15/09/2016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0156088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pPr/>
              <a:t>15/09/2016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2825888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pPr/>
              <a:t>15/09/2016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701790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pPr/>
              <a:t>15/09/2016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4646996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A707-0C14-4E16-BA74-4DFFA15A3E14}" type="datetimeFigureOut">
              <a:rPr lang="pt-BR" smtClean="0"/>
              <a:pPr/>
              <a:t>15/09/2016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B9FC6-5C37-4B9A-84E9-E497026FBAF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0797881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DA707-0C14-4E16-BA74-4DFFA15A3E14}" type="datetimeFigureOut">
              <a:rPr lang="pt-BR" smtClean="0"/>
              <a:pPr/>
              <a:t>15/09/2016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B9FC6-5C37-4B9A-84E9-E497026FBAF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613852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4.bp.blogspot.com/-zPx0_-yvEz0/UzZGkEluCVI/AAAAAAAAQ3Y/v4fdwQVJ0t4/s1600/worship_fie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061231"/>
            <a:ext cx="12192000" cy="80924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544212"/>
          </a:xfrm>
          <a:prstGeom prst="rect">
            <a:avLst/>
          </a:prstGeom>
          <a:effectLst>
            <a:outerShdw blurRad="254000" dist="190500" dir="486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749074" y="2631446"/>
            <a:ext cx="894583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smtClean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84000"/>
                    </a:schemeClr>
                  </a:glow>
                </a:effectLst>
                <a:latin typeface="Californian FB" panose="0207040306080B030204" pitchFamily="18" charset="0"/>
              </a:rPr>
              <a:t>ADORAÇÃO</a:t>
            </a:r>
            <a:endParaRPr lang="en-US" sz="9600" b="1" cap="none" spc="0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84000"/>
                  </a:schemeClr>
                </a:glow>
              </a:effectLst>
              <a:latin typeface="Californian FB" panose="0207040306080B03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2772" y="3657811"/>
            <a:ext cx="1153335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0" b="1" dirty="0" smtClean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tx1">
                      <a:alpha val="88000"/>
                    </a:schemeClr>
                  </a:glow>
                </a:effectLst>
                <a:latin typeface="Cooper Black" panose="0208090404030B020404" pitchFamily="18" charset="0"/>
              </a:rPr>
              <a:t>VERDADEIRA</a:t>
            </a:r>
            <a:endParaRPr lang="en-US" sz="12000" b="1" cap="none" spc="0" dirty="0">
              <a:ln w="10160">
                <a:noFill/>
                <a:prstDash val="solid"/>
              </a:ln>
              <a:solidFill>
                <a:srgbClr val="FF0000"/>
              </a:solidFill>
              <a:effectLst>
                <a:glow rad="101600">
                  <a:schemeClr val="tx1">
                    <a:alpha val="88000"/>
                  </a:schemeClr>
                </a:glow>
              </a:effectLst>
              <a:latin typeface="Cooper Black" panose="0208090404030B0204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80089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catedralnavirai.com.br/images/imgs/orand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5723"/>
            <a:ext cx="7670800" cy="57722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catedralnavirai.com.br/images/imgs/orand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3576"/>
          <a:stretch/>
        </p:blipFill>
        <p:spPr bwMode="auto">
          <a:xfrm>
            <a:off x="5012266" y="541867"/>
            <a:ext cx="7179733" cy="63161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581"/>
          <a:stretch/>
        </p:blipFill>
        <p:spPr>
          <a:xfrm flipH="1">
            <a:off x="5537200" y="1761067"/>
            <a:ext cx="6654800" cy="3879638"/>
          </a:xfrm>
          <a:prstGeom prst="rect">
            <a:avLst/>
          </a:prstGeom>
          <a:effectLst>
            <a:outerShdw blurRad="279400" dist="304800" dir="3060000" algn="t" rotWithShape="0">
              <a:prstClr val="black">
                <a:alpha val="77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5524500" y="2377447"/>
            <a:ext cx="6999723" cy="25374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8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 QUE É</a:t>
            </a:r>
          </a:p>
          <a:p>
            <a:pPr algn="ctr"/>
            <a:r>
              <a:rPr lang="en-US" sz="7800" b="1" cap="none" spc="0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ADORAÇÃO?</a:t>
            </a:r>
            <a:endParaRPr lang="en-US" sz="78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5373499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ublicdomainpictures.net/pictures/110000/velka/aqua-green-background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181"/>
            <a:ext cx="12192000" cy="63038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46589" y="2683305"/>
            <a:ext cx="1169882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6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adoração é a maneira pela qual demonstramos o nosso amor a Deus.</a:t>
            </a:r>
            <a:endParaRPr lang="pt-BR" sz="6000" b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7807365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eknowyourdreams.com/images/bible/bible-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0"/>
            <a:ext cx="12192000" cy="812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46589" y="1965890"/>
            <a:ext cx="11698822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"E Jesus disse-lhe: Amarás o Senhor teu Deus de todo o teu coração, e de toda a tua alma, e de todo o teu pensamento. Este é o primeiro e grande </a:t>
            </a:r>
            <a:r>
              <a:rPr lang="pt-BR" sz="48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mandamento." </a:t>
            </a:r>
          </a:p>
          <a:p>
            <a:pPr algn="r"/>
            <a:r>
              <a:rPr lang="pt-BR" sz="36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Mateus </a:t>
            </a:r>
            <a:r>
              <a:rPr lang="pt-BR" sz="3600" b="1" i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22: 37 e 38</a:t>
            </a:r>
            <a:endParaRPr lang="pt-BR" sz="28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7343103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ublicdomainpictures.net/pictures/110000/velka/aqua-green-background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181"/>
            <a:ext cx="12192000" cy="63038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46589" y="1819705"/>
            <a:ext cx="1169882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Amar a Deus significa adorá-lO, colocá-lO como o centro da nossa vida. Significa que não nos preocupamos apenas com os nossos próprios interesses. Já não vivemos para nós mesmos, mas vivemos para Deus.</a:t>
            </a:r>
            <a:endParaRPr lang="pt-BR" sz="4800" b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1355216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ublicdomainpictures.net/pictures/110000/velka/aqua-green-background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181"/>
            <a:ext cx="12192000" cy="63038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46589" y="2098393"/>
            <a:ext cx="11698822" cy="35548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5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palavra "adorar" vem do latim </a:t>
            </a:r>
            <a:r>
              <a:rPr lang="pt-BR" sz="4500" b="1" i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adorare</a:t>
            </a:r>
            <a:r>
              <a:rPr lang="pt-BR" sz="45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. O significado é "dar valor a alguém ou atribuir valor a algo". Adorar é reconhecer o valor de Deus. É reconhecer que Ele é o soberano da nossa vida</a:t>
            </a:r>
            <a:r>
              <a:rPr lang="pt-BR" sz="45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.</a:t>
            </a:r>
            <a:endParaRPr lang="pt-BR" sz="45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8652396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ublicdomainpictures.net/pictures/110000/velka/aqua-green-background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181"/>
            <a:ext cx="12192000" cy="63038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0866" y="1696611"/>
            <a:ext cx="11870267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3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Adorar é um verbo na voz ativa. A palavra para adoração no Antigo Testamento é </a:t>
            </a:r>
            <a:r>
              <a:rPr lang="pt-BR" sz="4300" b="1" i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Shachad</a:t>
            </a:r>
            <a:r>
              <a:rPr lang="pt-BR" sz="43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, que significa “curvar-se”. No Novo Testamento, a palavra que designa adoração é </a:t>
            </a:r>
            <a:r>
              <a:rPr lang="pt-BR" sz="4300" b="1" i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Proskuneo</a:t>
            </a:r>
            <a:r>
              <a:rPr lang="pt-BR" sz="43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, que significa “beijar respeitosamente” ou “prostrar-se com reverência”.</a:t>
            </a:r>
            <a:endParaRPr lang="pt-BR" sz="43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1951116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tatic.wixstatic.com/media/2aa510_f0a9cb24d8654c36a43e2e42b4d43a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7653"/>
            <a:ext cx="12192000" cy="81294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0864" y="2704976"/>
            <a:ext cx="11870267" cy="32624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“</a:t>
            </a:r>
            <a:r>
              <a:rPr lang="pt-BR" sz="5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Vinde, adoremos e prostremo-nos; ajoelhemo-nos diante do Senhor, que nos </a:t>
            </a:r>
            <a:r>
              <a:rPr lang="pt-BR" sz="54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criou.” </a:t>
            </a:r>
          </a:p>
          <a:p>
            <a:pPr algn="r"/>
            <a:r>
              <a:rPr lang="pt-BR" sz="36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Salmo 95:6 </a:t>
            </a:r>
            <a:endParaRPr lang="pt-BR" sz="36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576549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tub.tubgit.com/reimg/resize-img.php?src=http://tub.tubgit.com/images251/uu4hwg210vh.jpg&amp;h=450&amp;w=7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218"/>
            <a:ext cx="12192000" cy="7536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0866" y="2518712"/>
            <a:ext cx="1187026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palavra “adoração” na Bíblia sempre está vinculada a uma ação, a algo que se pode </a:t>
            </a:r>
            <a:r>
              <a:rPr lang="pt-BR" sz="54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fazer.</a:t>
            </a:r>
            <a:endParaRPr lang="pt-BR" sz="44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8437597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thevillagechurch.net/mediafiles/uploaded/b/0e3903491_1418914301_blog-bible-reading-helps-for-the-new-ye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05"/>
            <a:ext cx="12192000" cy="68510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0866" y="2100532"/>
            <a:ext cx="11870267" cy="36625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</a:t>
            </a:r>
            <a:r>
              <a:rPr lang="pt-BR" sz="4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Nem todo o que me diz: Senhor, Senhor! entrará no reino dos céus, mas aquele que faz a vontade de meu Pai, que está nos </a:t>
            </a:r>
            <a:r>
              <a:rPr lang="pt-BR" sz="48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céus.”</a:t>
            </a:r>
          </a:p>
          <a:p>
            <a:pPr algn="r"/>
            <a:r>
              <a:rPr lang="pt-BR" sz="36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Mateus 7:21</a:t>
            </a:r>
            <a:endParaRPr lang="pt-BR" sz="36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6216388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thevillagechurch.net/mediafiles/uploaded/b/0e3903491_1418914301_blog-bible-reading-helps-for-the-new-ye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05"/>
            <a:ext cx="12192000" cy="68510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0866" y="2476237"/>
            <a:ext cx="11870267" cy="26161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</a:t>
            </a:r>
            <a:r>
              <a:rPr lang="pt-BR" sz="4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Portanto, quer comais quer bebais, ou façais outra qualquer coisa, fazei tudo para glória de </a:t>
            </a:r>
            <a:r>
              <a:rPr lang="pt-BR" sz="44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Deus." </a:t>
            </a:r>
          </a:p>
          <a:p>
            <a:pPr algn="r"/>
            <a:r>
              <a:rPr lang="pt-BR" sz="32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I </a:t>
            </a:r>
            <a:r>
              <a:rPr lang="pt-BR" sz="3200" b="1" i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Coríntios </a:t>
            </a:r>
            <a:r>
              <a:rPr lang="pt-BR" sz="32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10:31</a:t>
            </a:r>
            <a:endParaRPr lang="pt-BR" sz="32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6730204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papeldeparedekig.com.br/wp-content/uploads/2013/08/05598-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560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-228600" y="2526345"/>
            <a:ext cx="1277604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igreja foi criada para que o </a:t>
            </a:r>
            <a:r>
              <a:rPr lang="pt-BR" sz="5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povo</a:t>
            </a:r>
          </a:p>
          <a:p>
            <a:pPr algn="ctr"/>
            <a:r>
              <a:rPr lang="pt-BR" sz="5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de Deus desfrutasse </a:t>
            </a:r>
            <a:r>
              <a:rPr lang="pt-BR" sz="5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da Sua </a:t>
            </a:r>
            <a:r>
              <a:rPr lang="pt-BR" sz="5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presença.</a:t>
            </a:r>
          </a:p>
          <a:p>
            <a:pPr algn="ctr"/>
            <a:r>
              <a:rPr lang="pt-BR" sz="5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Nela Deus Se </a:t>
            </a:r>
            <a:r>
              <a:rPr lang="pt-BR" sz="5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manifesta aos Seus filhos.</a:t>
            </a:r>
            <a:endParaRPr lang="pt-BR" sz="5000" b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1605875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thevillagechurch.net/mediafiles/uploaded/b/0e3903491_1418914301_blog-bible-reading-helps-for-the-new-ye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05"/>
            <a:ext cx="12192000" cy="68510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0866" y="2306212"/>
            <a:ext cx="11870267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“</a:t>
            </a:r>
            <a:r>
              <a:rPr lang="pt-BR" sz="4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Uma coisa pedi ao Senhor, e a buscarei: que possa morar na casa do Senhor todos os dias da minha vida, para contemplar a formosura do Senhor, e meditar no seu </a:t>
            </a:r>
            <a:r>
              <a:rPr lang="pt-BR" sz="44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templo.”</a:t>
            </a:r>
            <a:r>
              <a:rPr lang="pt-BR" sz="36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</a:t>
            </a:r>
          </a:p>
          <a:p>
            <a:pPr algn="r"/>
            <a:r>
              <a:rPr lang="pt-BR" sz="36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Salmo 27:4 </a:t>
            </a:r>
            <a:endParaRPr lang="pt-BR" sz="36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615149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publicdomainpictures.net/pictures/170000/velka/grunge-background-146356047033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321" y="-631336"/>
            <a:ext cx="12667151" cy="84447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0866" y="1544212"/>
            <a:ext cx="11870267" cy="58477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3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"Se nosso coração está sintonizado no louvor a nosso Criador, não só em salmos e hinos e cânticos espirituais, mas em nossa vida também, então viveremos em comunhão com o Céu. Nossa oferta de ações de graças não será espasmódica, ou reservada para ocasiões especiais; haverá gratidão no indivíduo e no lar, na devoção particular como na pública. Isto constitui o verdadeiro culto a </a:t>
            </a:r>
            <a:r>
              <a:rPr lang="pt-BR" sz="38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Deus."</a:t>
            </a:r>
          </a:p>
          <a:p>
            <a:pPr algn="r"/>
            <a:r>
              <a:rPr lang="pt-BR" sz="32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Para </a:t>
            </a:r>
            <a:r>
              <a:rPr lang="pt-BR" sz="3200" b="1" i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Conhecê-lO, p. 320</a:t>
            </a:r>
            <a:endParaRPr lang="pt-BR" sz="32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0946054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allpapercave.com/wp/lwfQm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6712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957"/>
          <a:stretch/>
        </p:blipFill>
        <p:spPr>
          <a:xfrm flipH="1">
            <a:off x="1650998" y="2461846"/>
            <a:ext cx="8978879" cy="4151415"/>
          </a:xfrm>
          <a:prstGeom prst="rect">
            <a:avLst/>
          </a:prstGeom>
          <a:effectLst>
            <a:outerShdw blurRad="279400" dist="304800" dir="3060000" algn="t" rotWithShape="0">
              <a:prstClr val="black">
                <a:alpha val="77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4026772" y="2676584"/>
            <a:ext cx="444544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MÚSICA:</a:t>
            </a:r>
          </a:p>
        </p:txBody>
      </p:sp>
      <p:sp>
        <p:nvSpPr>
          <p:cNvPr id="10" name="Rectangle 9"/>
          <p:cNvSpPr/>
          <p:nvPr/>
        </p:nvSpPr>
        <p:spPr>
          <a:xfrm>
            <a:off x="1743821" y="3858676"/>
            <a:ext cx="8965917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Um </a:t>
            </a:r>
            <a:r>
              <a:rPr lang="en-US" sz="8000" dirty="0" err="1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excelente</a:t>
            </a:r>
            <a:r>
              <a:rPr lang="en-US" sz="8000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</a:t>
            </a:r>
            <a:r>
              <a:rPr lang="en-US" sz="8000" dirty="0" err="1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meio</a:t>
            </a:r>
            <a:endParaRPr lang="en-US" sz="800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en-US" sz="8000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de </a:t>
            </a:r>
            <a:r>
              <a:rPr lang="en-US" sz="8000" dirty="0" err="1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adoração</a:t>
            </a:r>
            <a:endParaRPr lang="en-US" sz="800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9030610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wallpaperscraft.com/image/orchestra_piano_music_stage_64320_3840x21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0" y="1711320"/>
            <a:ext cx="12192000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"A música faz parte do culto de Deus nas cortes celestiais. (...) O cântico, como parte do culto religioso, é um ato de adoração, tanto como a </a:t>
            </a:r>
            <a:r>
              <a:rPr lang="pt-BR" sz="44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prece."</a:t>
            </a:r>
          </a:p>
          <a:p>
            <a:pPr algn="r"/>
            <a:r>
              <a:rPr lang="pt-BR" sz="36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Patriarcas </a:t>
            </a:r>
            <a:r>
              <a:rPr lang="pt-BR" sz="3600" b="1" i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e Profetas, p. </a:t>
            </a:r>
            <a:r>
              <a:rPr lang="pt-BR" sz="36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637</a:t>
            </a:r>
          </a:p>
          <a:p>
            <a:pPr algn="ctr"/>
            <a:endParaRPr lang="pt-BR" sz="1600" b="1" i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pt-BR" sz="44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</a:t>
            </a:r>
            <a:r>
              <a:rPr lang="pt-BR" sz="4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melodia de louvor é a atmosfera do </a:t>
            </a:r>
            <a:r>
              <a:rPr lang="pt-BR" sz="44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céu."</a:t>
            </a:r>
          </a:p>
          <a:p>
            <a:r>
              <a:rPr lang="pt-BR" sz="36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Educação</a:t>
            </a:r>
            <a:r>
              <a:rPr lang="pt-BR" sz="3600" b="1" i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, p. 161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5554628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706350" cy="714732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60866" y="1948658"/>
            <a:ext cx="11870267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 música de adoração não é meramente uma manifestação artística, dessas que um bom músico apresenta numa sala de concerto. É muito mais do que isso! É uma apresentação que tem o intuito de agradar a Deus e engrandecer o Seu santo nome.</a:t>
            </a:r>
            <a:endParaRPr lang="pt-BR" sz="36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8648045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706350" cy="714732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60866" y="2200709"/>
            <a:ext cx="1187026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Quando canta ou toca um instrumento, o músico se apresenta para Deus. Ele é o principal destinatário do nosso louvor.</a:t>
            </a:r>
            <a:endParaRPr lang="pt-BR" sz="44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8229576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elife.s3.amazonaws.com/articles/images/000/000/170/original/reading-bible.jpg?138427448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0176"/>
            <a:ext cx="12192000" cy="812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0866" y="2331266"/>
            <a:ext cx="11870267" cy="36009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"Procura apresentar-te a Deus aprovado, como obreiro que não tem de que se envergonhar, que maneja bem a palavra da </a:t>
            </a:r>
            <a:r>
              <a:rPr lang="pt-BR" sz="48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verdade." </a:t>
            </a:r>
          </a:p>
          <a:p>
            <a:pPr algn="r"/>
            <a:r>
              <a:rPr lang="pt-BR" sz="36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II </a:t>
            </a:r>
            <a:r>
              <a:rPr lang="pt-BR" sz="3600" b="1" i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Timóteo 2:15</a:t>
            </a:r>
            <a:endParaRPr lang="pt-BR" sz="36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1151799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music wallpapers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456" y="-6712"/>
            <a:ext cx="961582" cy="8198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957" b="19797"/>
          <a:stretch/>
        </p:blipFill>
        <p:spPr>
          <a:xfrm flipH="1">
            <a:off x="1682638" y="3810000"/>
            <a:ext cx="9061562" cy="3543299"/>
          </a:xfrm>
          <a:prstGeom prst="rect">
            <a:avLst/>
          </a:prstGeom>
          <a:effectLst>
            <a:outerShdw blurRad="279400" dist="304800" dir="3060000" algn="t" rotWithShape="0">
              <a:prstClr val="black">
                <a:alpha val="77000"/>
              </a:prst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1924139" y="4430176"/>
            <a:ext cx="8648521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UMA APRESENTAÇÃO</a:t>
            </a:r>
          </a:p>
          <a:p>
            <a:pPr algn="ctr"/>
            <a:r>
              <a:rPr lang="en-US" sz="6600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PARA DEUS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5870682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papeldeparedekig.com.br/wp-content/uploads/2013/08/05598-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0866" y="2306212"/>
            <a:ext cx="1187026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Quando apresenta a sua música, o adorador também apresenta a si próprio como sacrifício perante o Senhor.</a:t>
            </a:r>
            <a:endParaRPr lang="pt-BR" sz="3600" b="1" i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9779494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apilgrimsfriend.files.wordpress.com/2014/12/shutterstock_1322996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9663"/>
            <a:ext cx="12192000" cy="81320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0865" y="1694608"/>
            <a:ext cx="11870267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36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</a:t>
            </a:r>
            <a:r>
              <a:rPr lang="pt-BR" sz="36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Por ele, pois, ofereçamos sempre a Deus sacrifício de louvor, isto é, o fruto dos lábios que confessam o seu </a:t>
            </a:r>
            <a:r>
              <a:rPr lang="pt-BR" sz="36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nome."</a:t>
            </a:r>
          </a:p>
          <a:p>
            <a:pPr algn="r"/>
            <a:r>
              <a:rPr lang="pt-BR" sz="32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Hebreus 13:15</a:t>
            </a:r>
            <a:endParaRPr lang="pt-BR" sz="3200" b="1" i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pt-BR" sz="36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</a:t>
            </a:r>
            <a:r>
              <a:rPr lang="pt-BR" sz="36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Louvarei o nome de Deus com um cântico, e engrandecê-lo-ei com ação de graças. Isto será mais agradável ao Senhor do que um boi, ou um novilho que tem pontas e </a:t>
            </a:r>
            <a:r>
              <a:rPr lang="pt-BR" sz="36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unhas.”</a:t>
            </a:r>
          </a:p>
          <a:p>
            <a:r>
              <a:rPr lang="pt-BR" sz="32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Salmos 69:30-31 </a:t>
            </a:r>
            <a:endParaRPr lang="pt-BR" sz="3200" b="1" i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869058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ytimg.com/vi/lvrm9Jd-ZY8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96361" y="2062059"/>
            <a:ext cx="11799277" cy="48936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“</a:t>
            </a:r>
            <a:r>
              <a:rPr lang="pt-BR" sz="40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Assim consagrarei a Tenda do Encontro e o altar, e consagrarei também Arão e seus filhos para me servirem como sacerdotes. E habitarei no meio dos israelitas e serei o seu Deus. Saberão que eu sou o Senhor, o seu Deus, que os tirou do Egito para habitar no meio deles. Eu sou o Senhor, o seu </a:t>
            </a:r>
            <a:r>
              <a:rPr lang="pt-BR" sz="4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Deus.”</a:t>
            </a:r>
          </a:p>
          <a:p>
            <a:pPr algn="r"/>
            <a:r>
              <a:rPr lang="pt-BR" sz="32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Êxodo 29:44-46 </a:t>
            </a:r>
            <a:endParaRPr lang="pt-BR" sz="32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2533642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apenas1.files.wordpress.com/2014/06/leitura-bibli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575" y="633188"/>
            <a:ext cx="9369425" cy="62248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apenas1.files.wordpress.com/2014/06/leitura-biblic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91088"/>
          <a:stretch/>
        </p:blipFill>
        <p:spPr bwMode="auto">
          <a:xfrm>
            <a:off x="1" y="772106"/>
            <a:ext cx="3657600" cy="60858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0" y="2001412"/>
            <a:ext cx="11870267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</a:t>
            </a:r>
            <a:r>
              <a:rPr lang="pt-BR" sz="4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Esse povo se aproxima de mim com a boca e me honra com os lábios, mas o seu coração está longe de mim. A adoração que me prestam é feita só de regras ensinadas por </a:t>
            </a:r>
            <a:r>
              <a:rPr lang="pt-BR" sz="48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homens.”</a:t>
            </a:r>
          </a:p>
          <a:p>
            <a:pPr algn="r"/>
            <a:r>
              <a:rPr lang="pt-BR" sz="24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 </a:t>
            </a:r>
            <a:r>
              <a:rPr lang="pt-BR" sz="3600" b="1" i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Isaías </a:t>
            </a:r>
            <a:r>
              <a:rPr lang="pt-BR" sz="36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29:13</a:t>
            </a:r>
            <a:endParaRPr lang="pt-BR" sz="3600" b="1" i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155792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liveyourlifeonpurpose.com/wp-content/uploads/2015/01/5-Myths-About-Bible-Reading-1024x6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5965"/>
            <a:ext cx="12192000" cy="8036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0865" y="1672383"/>
            <a:ext cx="11870267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"Coisa alguma há mais ofensiva aos olhos de Deus do que uma exibição de música instrumental, quando os que nela tomam parte não são consagrados, e não estão fazendo em seu coração melodia para o </a:t>
            </a:r>
            <a:r>
              <a:rPr lang="pt-BR" sz="48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Senhor."</a:t>
            </a:r>
          </a:p>
          <a:p>
            <a:pPr algn="r"/>
            <a:r>
              <a:rPr lang="pt-BR" sz="36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Evangelismo</a:t>
            </a:r>
            <a:r>
              <a:rPr lang="pt-BR" sz="3600" b="1" i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, p. 510</a:t>
            </a:r>
            <a:endParaRPr lang="pt-BR" sz="2400" b="1" i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710304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static1.squarespace.com/static/543ff647e4b0ae9a51bc4c16/t/54a5a378e4b0fbd5ffb78b33/1420141467398/DSC_0204.jpg?format=1500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53744"/>
            <a:ext cx="12192000" cy="81117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60866" y="2319031"/>
            <a:ext cx="11870267" cy="40934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72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Deus não procura adoração, Ele procura </a:t>
            </a:r>
            <a:r>
              <a:rPr lang="pt-BR" sz="72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adoradores. </a:t>
            </a:r>
          </a:p>
          <a:p>
            <a:pPr algn="r"/>
            <a:r>
              <a:rPr lang="pt-BR" sz="44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João </a:t>
            </a:r>
            <a:r>
              <a:rPr lang="pt-BR" sz="4400" b="1" i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4:23, </a:t>
            </a:r>
            <a:r>
              <a:rPr lang="pt-BR" sz="44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(última parte)</a:t>
            </a:r>
            <a:endParaRPr lang="pt-BR" sz="2000" b="1" i="1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3259492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4.bp.blogspot.com/-zPx0_-yvEz0/UzZGkEluCVI/AAAAAAAAQ3Y/v4fdwQVJ0t4/s1600/worship_fie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061231"/>
            <a:ext cx="12192000" cy="80924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749074" y="2631446"/>
            <a:ext cx="894583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84000"/>
                    </a:schemeClr>
                  </a:glow>
                </a:effectLst>
                <a:latin typeface="Californian FB" panose="0207040306080B030204" pitchFamily="18" charset="0"/>
              </a:rPr>
              <a:t>A ADORAÇÃO</a:t>
            </a:r>
            <a:endParaRPr lang="en-US" sz="9600" b="1" cap="none" spc="0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84000"/>
                  </a:schemeClr>
                </a:glow>
              </a:effectLst>
              <a:latin typeface="Californian FB" panose="0207040306080B03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2772" y="3657811"/>
            <a:ext cx="1153335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0" b="1" dirty="0" smtClean="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tx1">
                      <a:alpha val="88000"/>
                    </a:schemeClr>
                  </a:glow>
                </a:effectLst>
                <a:latin typeface="Cooper Black" panose="0208090404030B020404" pitchFamily="18" charset="0"/>
              </a:rPr>
              <a:t>VERDADEIRA</a:t>
            </a:r>
            <a:endParaRPr lang="en-US" sz="12000" b="1" cap="none" spc="0" dirty="0">
              <a:ln w="10160">
                <a:noFill/>
                <a:prstDash val="solid"/>
              </a:ln>
              <a:solidFill>
                <a:srgbClr val="FF0000"/>
              </a:solidFill>
              <a:effectLst>
                <a:glow rad="101600">
                  <a:schemeClr val="tx1">
                    <a:alpha val="88000"/>
                  </a:schemeClr>
                </a:glow>
              </a:effectLst>
              <a:latin typeface="Cooper Black" panose="0208090404030B0204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428051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ytimg.com/vi/anzfKITTWsg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83" y="-1319415"/>
            <a:ext cx="12216483" cy="81774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229" y="5640705"/>
            <a:ext cx="1285126" cy="10956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581"/>
          <a:stretch/>
        </p:blipFill>
        <p:spPr>
          <a:xfrm>
            <a:off x="-24483" y="1761067"/>
            <a:ext cx="6984083" cy="3879638"/>
          </a:xfrm>
          <a:prstGeom prst="rect">
            <a:avLst/>
          </a:prstGeom>
          <a:effectLst>
            <a:outerShdw blurRad="279400" dist="304800" dir="3060000" algn="t" rotWithShape="0">
              <a:prstClr val="black">
                <a:alpha val="77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0" y="2409006"/>
            <a:ext cx="6811480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O MOTIVO DA</a:t>
            </a:r>
          </a:p>
          <a:p>
            <a:pPr algn="ctr"/>
            <a:r>
              <a:rPr lang="en-US" sz="80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ADORAÇÃO</a:t>
            </a:r>
            <a:endParaRPr lang="en-US" sz="8000" b="1" cap="none" spc="0" dirty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507971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ublicdomainpictures.net/pictures/110000/velka/aqua-green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181"/>
            <a:ext cx="12192000" cy="63038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34916" y="2425466"/>
            <a:ext cx="1152216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5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No deserto Deus abençoou ricamente o povo de Israel: proveu-lhes sustento e proteção por 40 anos. Ele se revelou ao Seu povo e, depois, lhes ensinou a verdadeira adoração. </a:t>
            </a:r>
            <a:endParaRPr lang="pt-BR" sz="4500" b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2188015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asdcolonial.org.br/images/artigos/musicos-afinad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0761"/>
            <a:ext cx="12192000" cy="80887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34916" y="2774973"/>
            <a:ext cx="11522168" cy="3077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</a:t>
            </a:r>
            <a:r>
              <a:rPr lang="pt-BR" sz="5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Vinde, cantemos ao Senhor; jubilemos à rocha da nossa </a:t>
            </a:r>
            <a:r>
              <a:rPr lang="pt-BR" sz="54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salvação.”</a:t>
            </a:r>
          </a:p>
          <a:p>
            <a:pPr algn="r"/>
            <a:r>
              <a:rPr lang="pt-BR" sz="32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Salmo 95:1</a:t>
            </a:r>
            <a:endParaRPr lang="pt-BR" sz="32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9335767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asdcolonial.org.br/images/artigos/musicos-afinad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0761"/>
            <a:ext cx="12192000" cy="80887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34916" y="2611012"/>
            <a:ext cx="1152216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48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</a:t>
            </a:r>
            <a:r>
              <a:rPr lang="pt-BR" sz="48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Louvem ao Senhor pela sua bondade, e pelas suas maravilhas para com os filhos dos </a:t>
            </a:r>
            <a:r>
              <a:rPr lang="pt-BR" sz="48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homens.”</a:t>
            </a:r>
          </a:p>
          <a:p>
            <a:pPr algn="r"/>
            <a:r>
              <a:rPr lang="pt-BR" sz="32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Salmo 107:8</a:t>
            </a:r>
            <a:endParaRPr lang="pt-BR" sz="32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7684646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asdcolonial.org.br/images/artigos/musicos-afinad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30761"/>
            <a:ext cx="12192000" cy="80887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46588" y="2316996"/>
            <a:ext cx="11698822" cy="40934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"</a:t>
            </a:r>
            <a:r>
              <a:rPr lang="pt-BR" sz="5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Cantai ao Senhor, louvai ao Senhor; pois livrou a alma do necessitado da mão dos </a:t>
            </a:r>
            <a:r>
              <a:rPr lang="pt-BR" sz="5400" b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malfeitores.”</a:t>
            </a:r>
          </a:p>
          <a:p>
            <a:pPr algn="r"/>
            <a:r>
              <a:rPr lang="pt-BR" sz="4400" b="1" i="1" dirty="0" smtClean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Jeremias 20:13</a:t>
            </a:r>
            <a:endParaRPr lang="pt-BR" sz="44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9549005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ublicdomainpictures.net/pictures/110000/velka/aqua-green-background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181"/>
            <a:ext cx="12192000" cy="63038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46588" y="2207054"/>
            <a:ext cx="1169882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BR" sz="5400" b="1" dirty="0">
                <a:ln w="10160">
                  <a:noFill/>
                  <a:prstDash val="solid"/>
                </a:ln>
                <a:solidFill>
                  <a:schemeClr val="bg1"/>
                </a:solidFill>
                <a:effectLst>
                  <a:glow rad="76200">
                    <a:schemeClr val="tx1">
                      <a:alpha val="80000"/>
                    </a:schemeClr>
                  </a:glow>
                </a:effectLst>
                <a:latin typeface="Berlin Sans FB Demi" panose="020E0802020502020306" pitchFamily="34" charset="0"/>
              </a:rPr>
              <a:t>Muitas são as maravilhas do Senhor! Quando reconhecemos isso, nos prostramos humildemente perante Ele, e O adoramos.</a:t>
            </a:r>
            <a:endParaRPr lang="pt-BR" sz="4000" b="1" i="1" cap="none" spc="0" dirty="0" smtClean="0">
              <a:ln w="10160">
                <a:noFill/>
                <a:prstDash val="solid"/>
              </a:ln>
              <a:solidFill>
                <a:schemeClr val="bg1"/>
              </a:solidFill>
              <a:effectLst>
                <a:glow rad="76200">
                  <a:schemeClr val="tx1">
                    <a:alpha val="80000"/>
                  </a:schemeClr>
                </a:glo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1544212"/>
          </a:xfrm>
          <a:prstGeom prst="rect">
            <a:avLst/>
          </a:prstGeom>
          <a:effectLst>
            <a:outerShdw blurRad="190500" dist="190500" dir="4380000" sx="102000" sy="102000" algn="ctr" rotWithShape="0">
              <a:prstClr val="black">
                <a:alpha val="38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2385403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348</TotalTime>
  <Words>982</Words>
  <Application>Microsoft Office PowerPoint</Application>
  <PresentationFormat>Personalizar</PresentationFormat>
  <Paragraphs>63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33</vt:i4>
      </vt:variant>
    </vt:vector>
  </HeadingPairs>
  <TitlesOfParts>
    <vt:vector size="3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Gilson</dc:creator>
  <cp:lastModifiedBy>Casa</cp:lastModifiedBy>
  <cp:revision>36</cp:revision>
  <dcterms:created xsi:type="dcterms:W3CDTF">2016-09-08T03:46:08Z</dcterms:created>
  <dcterms:modified xsi:type="dcterms:W3CDTF">2016-09-15T13:36:51Z</dcterms:modified>
</cp:coreProperties>
</file>