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4" r:id="rId2"/>
    <p:sldId id="257" r:id="rId3"/>
    <p:sldId id="267" r:id="rId4"/>
    <p:sldId id="266" r:id="rId5"/>
    <p:sldId id="265" r:id="rId6"/>
    <p:sldId id="269" r:id="rId7"/>
    <p:sldId id="273" r:id="rId8"/>
    <p:sldId id="275" r:id="rId9"/>
    <p:sldId id="270" r:id="rId10"/>
    <p:sldId id="272" r:id="rId11"/>
    <p:sldId id="276" r:id="rId12"/>
    <p:sldId id="271" r:id="rId13"/>
    <p:sldId id="264" r:id="rId14"/>
    <p:sldId id="263" r:id="rId15"/>
    <p:sldId id="278" r:id="rId16"/>
    <p:sldId id="261" r:id="rId17"/>
    <p:sldId id="279" r:id="rId18"/>
    <p:sldId id="280" r:id="rId19"/>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B95421-9C68-487E-A08A-B462839E99E8}" type="datetimeFigureOut">
              <a:rPr lang="pt-BR" smtClean="0"/>
              <a:pPr/>
              <a:t>18/03/2013</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248156-3A26-473B-8AAB-2C7388AE3512}" type="slidenum">
              <a:rPr lang="pt-BR" smtClean="0"/>
              <a:pPr/>
              <a:t>‹nº›</a:t>
            </a:fld>
            <a:endParaRPr lang="pt-B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AA1726D3-1368-4788-810F-39F2C2569C2C}" type="datetimeFigureOut">
              <a:rPr lang="pt-BR" smtClean="0"/>
              <a:pPr/>
              <a:t>18/03/2013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E565CC4-E410-4BEF-9560-F7A7C8B51C5E}" type="slidenum">
              <a:rPr lang="pt-BR" smtClean="0"/>
              <a:pPr/>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AA1726D3-1368-4788-810F-39F2C2569C2C}" type="datetimeFigureOut">
              <a:rPr lang="pt-BR" smtClean="0"/>
              <a:pPr/>
              <a:t>18/03/2013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E565CC4-E410-4BEF-9560-F7A7C8B51C5E}"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AA1726D3-1368-4788-810F-39F2C2569C2C}" type="datetimeFigureOut">
              <a:rPr lang="pt-BR" smtClean="0"/>
              <a:pPr/>
              <a:t>18/03/2013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E565CC4-E410-4BEF-9560-F7A7C8B51C5E}" type="slidenum">
              <a:rPr lang="pt-BR" smtClean="0"/>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AA1726D3-1368-4788-810F-39F2C2569C2C}" type="datetimeFigureOut">
              <a:rPr lang="pt-BR" smtClean="0"/>
              <a:pPr/>
              <a:t>18/03/2013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E565CC4-E410-4BEF-9560-F7A7C8B51C5E}" type="slidenum">
              <a:rPr lang="pt-BR" smtClean="0"/>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p>
            <a:fld id="{AA1726D3-1368-4788-810F-39F2C2569C2C}" type="datetimeFigureOut">
              <a:rPr lang="pt-BR" smtClean="0"/>
              <a:pPr/>
              <a:t>18/03/2013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0E565CC4-E410-4BEF-9560-F7A7C8B51C5E}" type="slidenum">
              <a:rPr lang="pt-BR" smtClean="0"/>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AA1726D3-1368-4788-810F-39F2C2569C2C}" type="datetimeFigureOut">
              <a:rPr lang="pt-BR" smtClean="0"/>
              <a:pPr/>
              <a:t>18/03/2013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E565CC4-E410-4BEF-9560-F7A7C8B51C5E}" type="slidenum">
              <a:rPr lang="pt-BR" smtClean="0"/>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AA1726D3-1368-4788-810F-39F2C2569C2C}" type="datetimeFigureOut">
              <a:rPr lang="pt-BR" smtClean="0"/>
              <a:pPr/>
              <a:t>18/03/2013</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0E565CC4-E410-4BEF-9560-F7A7C8B51C5E}" type="slidenum">
              <a:rPr lang="pt-BR" smtClean="0"/>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p:txBody>
          <a:bodyPr/>
          <a:lstStyle/>
          <a:p>
            <a:fld id="{AA1726D3-1368-4788-810F-39F2C2569C2C}" type="datetimeFigureOut">
              <a:rPr lang="pt-BR" smtClean="0"/>
              <a:pPr/>
              <a:t>18/03/2013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0E565CC4-E410-4BEF-9560-F7A7C8B51C5E}"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A1726D3-1368-4788-810F-39F2C2569C2C}" type="datetimeFigureOut">
              <a:rPr lang="pt-BR" smtClean="0"/>
              <a:pPr/>
              <a:t>18/03/2013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0E565CC4-E410-4BEF-9560-F7A7C8B51C5E}"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AA1726D3-1368-4788-810F-39F2C2569C2C}" type="datetimeFigureOut">
              <a:rPr lang="pt-BR" smtClean="0"/>
              <a:pPr/>
              <a:t>18/03/2013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E565CC4-E410-4BEF-9560-F7A7C8B51C5E}"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AA1726D3-1368-4788-810F-39F2C2569C2C}" type="datetimeFigureOut">
              <a:rPr lang="pt-BR" smtClean="0"/>
              <a:pPr/>
              <a:t>18/03/2013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0E565CC4-E410-4BEF-9560-F7A7C8B51C5E}" type="slidenum">
              <a:rPr lang="pt-BR" smtClean="0"/>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1726D3-1368-4788-810F-39F2C2569C2C}" type="datetimeFigureOut">
              <a:rPr lang="pt-BR" smtClean="0"/>
              <a:pPr/>
              <a:t>18/03/2013</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565CC4-E410-4BEF-9560-F7A7C8B51C5E}"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lemao\Desktop\Ilustrações Bíblicas\Imagens - Romar\Jesus\ressurreição\ressurreição (23).jpg"/>
          <p:cNvPicPr>
            <a:picLocks noChangeAspect="1" noChangeArrowheads="1"/>
          </p:cNvPicPr>
          <p:nvPr/>
        </p:nvPicPr>
        <p:blipFill>
          <a:blip r:embed="rId2" cstate="print"/>
          <a:srcRect/>
          <a:stretch>
            <a:fillRect/>
          </a:stretch>
        </p:blipFill>
        <p:spPr bwMode="auto">
          <a:xfrm>
            <a:off x="251520" y="1628800"/>
            <a:ext cx="8640960" cy="4608512"/>
          </a:xfrm>
          <a:prstGeom prst="rect">
            <a:avLst/>
          </a:prstGeom>
          <a:noFill/>
        </p:spPr>
      </p:pic>
      <p:sp>
        <p:nvSpPr>
          <p:cNvPr id="5" name="Retângulo 4"/>
          <p:cNvSpPr/>
          <p:nvPr/>
        </p:nvSpPr>
        <p:spPr>
          <a:xfrm>
            <a:off x="539552" y="3140968"/>
            <a:ext cx="6120680" cy="3046988"/>
          </a:xfrm>
          <a:prstGeom prst="rect">
            <a:avLst/>
          </a:prstGeom>
          <a:solidFill>
            <a:schemeClr val="tx1">
              <a:alpha val="28000"/>
            </a:schemeClr>
          </a:solidFill>
        </p:spPr>
        <p:txBody>
          <a:bodyPr wrap="square">
            <a:spAutoFit/>
          </a:bodyPr>
          <a:lstStyle/>
          <a:p>
            <a:r>
              <a:rPr lang="pt-BR" sz="2400" b="1" dirty="0" smtClean="0">
                <a:solidFill>
                  <a:srgbClr val="FFFF00"/>
                </a:solidFill>
              </a:rPr>
              <a:t>1- Pai,perdoa-lhes.. Luc 23:34</a:t>
            </a:r>
          </a:p>
          <a:p>
            <a:r>
              <a:rPr lang="pt-BR" sz="2400" b="1" dirty="0" smtClean="0">
                <a:solidFill>
                  <a:srgbClr val="FFFF00"/>
                </a:solidFill>
              </a:rPr>
              <a:t>2- Estarás comigo... Luc 23:43</a:t>
            </a:r>
          </a:p>
          <a:p>
            <a:r>
              <a:rPr lang="pt-BR" sz="2400" b="1" dirty="0" smtClean="0">
                <a:solidFill>
                  <a:srgbClr val="FFFF00"/>
                </a:solidFill>
              </a:rPr>
              <a:t>3- Mulher, eis aí o teu filho..S.Jo 19:26-27</a:t>
            </a:r>
          </a:p>
          <a:p>
            <a:r>
              <a:rPr lang="pt-BR" sz="2400" b="1" dirty="0" smtClean="0">
                <a:solidFill>
                  <a:srgbClr val="FFFF00"/>
                </a:solidFill>
              </a:rPr>
              <a:t>4-Deus meu, Deus meu.. S. </a:t>
            </a:r>
            <a:r>
              <a:rPr lang="pt-BR" sz="2400" b="1" dirty="0" err="1" smtClean="0">
                <a:solidFill>
                  <a:srgbClr val="FFFF00"/>
                </a:solidFill>
              </a:rPr>
              <a:t>Mat</a:t>
            </a:r>
            <a:r>
              <a:rPr lang="pt-BR" sz="2400" b="1" dirty="0" smtClean="0">
                <a:solidFill>
                  <a:srgbClr val="FFFF00"/>
                </a:solidFill>
              </a:rPr>
              <a:t>  27:46</a:t>
            </a:r>
          </a:p>
          <a:p>
            <a:r>
              <a:rPr lang="pt-BR" sz="2400" b="1" dirty="0" smtClean="0">
                <a:solidFill>
                  <a:srgbClr val="FFFF00"/>
                </a:solidFill>
              </a:rPr>
              <a:t>5- Tenho sede.. S.Jo 19::28</a:t>
            </a:r>
          </a:p>
          <a:p>
            <a:r>
              <a:rPr lang="pt-BR" sz="2400" b="1" dirty="0" smtClean="0">
                <a:solidFill>
                  <a:srgbClr val="FFFF00"/>
                </a:solidFill>
              </a:rPr>
              <a:t>6- Está consumado S.Jo 19:30</a:t>
            </a:r>
          </a:p>
          <a:p>
            <a:r>
              <a:rPr lang="pt-BR" sz="2400" b="1" dirty="0" smtClean="0">
                <a:solidFill>
                  <a:srgbClr val="FFFF00"/>
                </a:solidFill>
              </a:rPr>
              <a:t>7-Pai, nas tuas mãos entrego o meu Espírito..Mat23:46</a:t>
            </a:r>
            <a:endParaRPr lang="pt-BR" sz="2400" b="1" dirty="0">
              <a:solidFill>
                <a:srgbClr val="FFFF00"/>
              </a:solidFill>
            </a:endParaRPr>
          </a:p>
        </p:txBody>
      </p:sp>
      <p:sp>
        <p:nvSpPr>
          <p:cNvPr id="6" name="Retângulo 5"/>
          <p:cNvSpPr/>
          <p:nvPr/>
        </p:nvSpPr>
        <p:spPr>
          <a:xfrm>
            <a:off x="0" y="0"/>
            <a:ext cx="9144000" cy="1508105"/>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lvl="0" fontAlgn="base">
              <a:spcBef>
                <a:spcPct val="0"/>
              </a:spcBef>
              <a:spcAft>
                <a:spcPct val="0"/>
              </a:spcAft>
            </a:pPr>
            <a:r>
              <a:rPr lang="pt-BR" sz="2800" b="1" dirty="0" smtClean="0">
                <a:latin typeface="Arial" pitchFamily="34" charset="0"/>
                <a:ea typeface="Times New Roman" pitchFamily="18" charset="0"/>
                <a:cs typeface="Arial" pitchFamily="34" charset="0"/>
              </a:rPr>
              <a:t>               </a:t>
            </a:r>
            <a:r>
              <a:rPr lang="pt-BR" sz="3600" b="1" dirty="0" smtClean="0">
                <a:latin typeface="Arial" pitchFamily="34" charset="0"/>
                <a:ea typeface="Times New Roman" pitchFamily="18" charset="0"/>
                <a:cs typeface="Arial" pitchFamily="34" charset="0"/>
              </a:rPr>
              <a:t>As bênçãos da ressurreição</a:t>
            </a:r>
            <a:endParaRPr lang="pt-BR" sz="3600" dirty="0" smtClean="0">
              <a:latin typeface="Arial" pitchFamily="34" charset="0"/>
              <a:cs typeface="Arial" pitchFamily="34" charset="0"/>
            </a:endParaRPr>
          </a:p>
          <a:p>
            <a:pPr lvl="0" eaLnBrk="0" fontAlgn="base" hangingPunct="0">
              <a:spcBef>
                <a:spcPct val="0"/>
              </a:spcBef>
              <a:spcAft>
                <a:spcPct val="0"/>
              </a:spcAft>
            </a:pPr>
            <a:r>
              <a:rPr lang="pt-BR" sz="2800" dirty="0" smtClean="0">
                <a:latin typeface="Arial" pitchFamily="34" charset="0"/>
                <a:ea typeface="Times New Roman" pitchFamily="18" charset="0"/>
                <a:cs typeface="Arial" pitchFamily="34" charset="0"/>
              </a:rPr>
              <a:t>Introdução: Depois de pronunciar as 7 últimas palavras da cruz, Jesus Cristo morreu e foi sepultado.</a:t>
            </a:r>
            <a:endParaRPr lang="pt-BR" sz="2800" dirty="0"/>
          </a:p>
        </p:txBody>
      </p:sp>
      <p:sp>
        <p:nvSpPr>
          <p:cNvPr id="7" name="Retângulo 6"/>
          <p:cNvSpPr/>
          <p:nvPr/>
        </p:nvSpPr>
        <p:spPr>
          <a:xfrm>
            <a:off x="0" y="6211669"/>
            <a:ext cx="9144000" cy="646331"/>
          </a:xfrm>
          <a:prstGeom prst="rect">
            <a:avLst/>
          </a:prstGeom>
        </p:spPr>
        <p:txBody>
          <a:bodyPr wrap="square">
            <a:spAutoFit/>
          </a:bodyPr>
          <a:lstStyle/>
          <a:p>
            <a:r>
              <a:rPr lang="pt-BR" dirty="0" smtClean="0"/>
              <a:t>Este sermão está baseado no Desejado de todas as nações, nos capítulos: No sepulcro</a:t>
            </a:r>
          </a:p>
          <a:p>
            <a:r>
              <a:rPr lang="pt-BR" dirty="0" smtClean="0"/>
              <a:t>De José e o Senhor ressuscitou. </a:t>
            </a:r>
            <a:r>
              <a:rPr lang="pt-BR" dirty="0" err="1" smtClean="0"/>
              <a:t>Pgs</a:t>
            </a:r>
            <a:r>
              <a:rPr lang="pt-BR" dirty="0" smtClean="0"/>
              <a:t> 769-787  </a:t>
            </a:r>
            <a:r>
              <a:rPr lang="pt-BR" dirty="0" err="1" smtClean="0"/>
              <a:t>Romar</a:t>
            </a:r>
            <a:r>
              <a:rPr lang="pt-BR" dirty="0" smtClean="0"/>
              <a:t> Ramos machado</a:t>
            </a:r>
            <a:endParaRPr lang="pt-B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0" y="1225689"/>
            <a:ext cx="9144000" cy="563231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eaLnBrk="0" fontAlgn="base" hangingPunct="0">
              <a:spcBef>
                <a:spcPct val="0"/>
              </a:spcBef>
              <a:spcAft>
                <a:spcPct val="0"/>
              </a:spcAft>
              <a:tabLst>
                <a:tab pos="949325" algn="l"/>
              </a:tabLst>
            </a:pPr>
            <a:r>
              <a:rPr lang="pt-BR" sz="4000" b="1" dirty="0" smtClean="0">
                <a:latin typeface="Arial" pitchFamily="34" charset="0"/>
                <a:ea typeface="Times New Roman" pitchFamily="18" charset="0"/>
                <a:cs typeface="Arial" pitchFamily="34" charset="0"/>
              </a:rPr>
              <a:t> </a:t>
            </a:r>
            <a:r>
              <a:rPr lang="pt-BR" sz="3200" b="1" dirty="0" smtClean="0">
                <a:solidFill>
                  <a:schemeClr val="accent2">
                    <a:lumMod val="50000"/>
                  </a:schemeClr>
                </a:solidFill>
                <a:latin typeface="Arial" pitchFamily="34" charset="0"/>
                <a:ea typeface="Times New Roman" pitchFamily="18" charset="0"/>
                <a:cs typeface="Arial" pitchFamily="34" charset="0"/>
              </a:rPr>
              <a:t>Um terremoto assinalara a hora em que Jesus dispusera a vida; outro terremoto indicou o momento em que Ele ressuscitou.</a:t>
            </a:r>
            <a:endParaRPr lang="pt-BR" sz="3200" b="1" dirty="0" smtClean="0">
              <a:solidFill>
                <a:schemeClr val="accent2">
                  <a:lumMod val="50000"/>
                </a:schemeClr>
              </a:solidFill>
              <a:latin typeface="Arial" pitchFamily="34" charset="0"/>
              <a:cs typeface="Arial" pitchFamily="34" charset="0"/>
            </a:endParaRPr>
          </a:p>
          <a:p>
            <a:pPr lvl="0" eaLnBrk="0" fontAlgn="base" hangingPunct="0">
              <a:spcBef>
                <a:spcPct val="0"/>
              </a:spcBef>
              <a:spcAft>
                <a:spcPct val="0"/>
              </a:spcAft>
              <a:buFontTx/>
              <a:buChar char="•"/>
              <a:tabLst>
                <a:tab pos="949325" algn="l"/>
              </a:tabLst>
            </a:pPr>
            <a:r>
              <a:rPr lang="pt-BR" sz="3200" dirty="0" smtClean="0">
                <a:latin typeface="Arial" pitchFamily="34" charset="0"/>
                <a:ea typeface="Times New Roman" pitchFamily="18" charset="0"/>
                <a:cs typeface="Arial" pitchFamily="34" charset="0"/>
              </a:rPr>
              <a:t>“Antes dos raios da aurora do primeiro dia, Cristo continuava prisioneiro em Seu estreito sepulcro. A grande pedra estava em Seu lugar,   com selo romano; a guarda de sentinela. </a:t>
            </a:r>
            <a:r>
              <a:rPr lang="pt-BR" sz="3200" dirty="0" smtClean="0">
                <a:solidFill>
                  <a:srgbClr val="C00000"/>
                </a:solidFill>
                <a:latin typeface="Arial" pitchFamily="34" charset="0"/>
                <a:ea typeface="Times New Roman" pitchFamily="18" charset="0"/>
                <a:cs typeface="Arial" pitchFamily="34" charset="0"/>
              </a:rPr>
              <a:t>Hostes de anjos maus estavam reunidos em torno daquele lugar. </a:t>
            </a:r>
            <a:r>
              <a:rPr lang="pt-BR" sz="3200" b="1" dirty="0" smtClean="0">
                <a:solidFill>
                  <a:srgbClr val="0070C0"/>
                </a:solidFill>
                <a:latin typeface="Arial" pitchFamily="34" charset="0"/>
                <a:ea typeface="Times New Roman" pitchFamily="18" charset="0"/>
                <a:cs typeface="Arial" pitchFamily="34" charset="0"/>
              </a:rPr>
              <a:t>Anjos magníficos em poder também guardavam o sepulcro, esperando o momento de saudar o Príncipe da </a:t>
            </a:r>
            <a:r>
              <a:rPr lang="pt-BR" sz="2400" b="1" dirty="0" smtClean="0">
                <a:solidFill>
                  <a:srgbClr val="0070C0"/>
                </a:solidFill>
                <a:latin typeface="Arial" pitchFamily="34" charset="0"/>
                <a:ea typeface="Times New Roman" pitchFamily="18" charset="0"/>
                <a:cs typeface="Arial" pitchFamily="34" charset="0"/>
              </a:rPr>
              <a:t>Vida”</a:t>
            </a:r>
            <a:r>
              <a:rPr lang="pt-BR" sz="2400" dirty="0" err="1" smtClean="0">
                <a:latin typeface="Arial" pitchFamily="34" charset="0"/>
                <a:ea typeface="Times New Roman" pitchFamily="18" charset="0"/>
                <a:cs typeface="Arial" pitchFamily="34" charset="0"/>
              </a:rPr>
              <a:t>D.t.</a:t>
            </a:r>
            <a:r>
              <a:rPr lang="pt-BR" sz="2400" dirty="0" smtClean="0">
                <a:latin typeface="Arial" pitchFamily="34" charset="0"/>
                <a:ea typeface="Times New Roman" pitchFamily="18" charset="0"/>
                <a:cs typeface="Arial" pitchFamily="34" charset="0"/>
              </a:rPr>
              <a:t>n 780 </a:t>
            </a:r>
            <a:endParaRPr lang="pt-BR" sz="2400" dirty="0" smtClean="0">
              <a:latin typeface="Arial" pitchFamily="34" charset="0"/>
              <a:cs typeface="Arial" pitchFamily="34" charset="0"/>
            </a:endParaRPr>
          </a:p>
        </p:txBody>
      </p:sp>
      <p:sp>
        <p:nvSpPr>
          <p:cNvPr id="3" name="Retângulo 2"/>
          <p:cNvSpPr/>
          <p:nvPr/>
        </p:nvSpPr>
        <p:spPr>
          <a:xfrm>
            <a:off x="0" y="0"/>
            <a:ext cx="9144000" cy="646331"/>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r>
              <a:rPr lang="pt-BR" sz="3600" b="1" dirty="0" smtClean="0">
                <a:latin typeface="Arial" pitchFamily="34" charset="0"/>
                <a:cs typeface="Arial" pitchFamily="34" charset="0"/>
              </a:rPr>
              <a:t>  Nosso salvador morreu e ressuscitou</a:t>
            </a:r>
            <a:endParaRPr lang="pt-BR" sz="3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755576" y="1052736"/>
            <a:ext cx="7488832" cy="138499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pt-BR" dirty="0" smtClean="0"/>
              <a:t>  </a:t>
            </a:r>
            <a:r>
              <a:rPr lang="pt-BR" sz="2800" dirty="0" smtClean="0"/>
              <a:t>As guardas e as armas romanas foram impotentes para limitar o Senhor da Vida dentro do túmulo. Aproximava-se a hora de Sua libertação. </a:t>
            </a:r>
            <a:r>
              <a:rPr lang="pt-BR" sz="2800" dirty="0" err="1" smtClean="0"/>
              <a:t>D.t.</a:t>
            </a:r>
            <a:r>
              <a:rPr lang="pt-BR" sz="2800" dirty="0" smtClean="0"/>
              <a:t>n 779</a:t>
            </a:r>
            <a:endParaRPr lang="pt-BR" sz="2800" dirty="0"/>
          </a:p>
        </p:txBody>
      </p:sp>
      <p:sp>
        <p:nvSpPr>
          <p:cNvPr id="3" name="Retângulo 2"/>
          <p:cNvSpPr/>
          <p:nvPr/>
        </p:nvSpPr>
        <p:spPr>
          <a:xfrm>
            <a:off x="251520" y="2426017"/>
            <a:ext cx="8712968" cy="443198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endParaRPr lang="pt-BR" dirty="0" smtClean="0"/>
          </a:p>
          <a:p>
            <a:r>
              <a:rPr lang="pt-BR" sz="2400" dirty="0" smtClean="0"/>
              <a:t>   Lentamente passara a noite do primeiro dia da semana. Havia soado a hora mais escura, exatamente antes do raiar da aurora. Cristo continuava prisioneiro em Seu estreito sepulcro. A grande pedra estava em seu lugar; intato, o selo romano; a guarda, de sentinela. Vigias invisíveis ali estavam também. </a:t>
            </a:r>
            <a:r>
              <a:rPr lang="pt-BR" sz="2400" dirty="0" smtClean="0">
                <a:solidFill>
                  <a:srgbClr val="C00000"/>
                </a:solidFill>
              </a:rPr>
              <a:t>Hostes de anjos maus se achavam reunidas em torno daquele lugar. Houvesse sido possível, e o príncipe das trevas, com seu exército de apóstatas, teria mantido para sempre fechado o túmulo que guardava o Filho de Deus.</a:t>
            </a:r>
            <a:r>
              <a:rPr lang="pt-BR" sz="2400" dirty="0" smtClean="0"/>
              <a:t> </a:t>
            </a:r>
            <a:r>
              <a:rPr lang="pt-BR" sz="2400" b="1" dirty="0" smtClean="0">
                <a:solidFill>
                  <a:srgbClr val="002060"/>
                </a:solidFill>
              </a:rPr>
              <a:t>Uma hoste celeste, porém, circundava o sepulcro. Anjos magníficos em poder o guardavam, esperando o momento de saudar o Príncipe da Vida. </a:t>
            </a:r>
            <a:r>
              <a:rPr lang="pt-BR" sz="2400" dirty="0" err="1" smtClean="0"/>
              <a:t>D.t.</a:t>
            </a:r>
            <a:r>
              <a:rPr lang="pt-BR" sz="2400" dirty="0" smtClean="0"/>
              <a:t>n779</a:t>
            </a:r>
            <a:endParaRPr lang="pt-BR" sz="2400" dirty="0"/>
          </a:p>
        </p:txBody>
      </p:sp>
      <p:sp>
        <p:nvSpPr>
          <p:cNvPr id="4" name="CaixaDeTexto 3"/>
          <p:cNvSpPr txBox="1"/>
          <p:nvPr/>
        </p:nvSpPr>
        <p:spPr>
          <a:xfrm>
            <a:off x="0" y="0"/>
            <a:ext cx="9144000" cy="1077218"/>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pt-BR" sz="3200" b="1" dirty="0" smtClean="0"/>
              <a:t>Satanás desejava manter a sepultura para sempre fechada.</a:t>
            </a:r>
            <a:endParaRPr lang="pt-BR" sz="32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467544" y="1124744"/>
            <a:ext cx="8244408" cy="5262979"/>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949325" algn="l"/>
              </a:tabLst>
            </a:pPr>
            <a:r>
              <a:rPr kumimoji="0" lang="pt-BR"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Na madrugada do primeiro dia, o poderoso anjo Gabriel – o mesmo que anunciou o Seu nascimento aos pastores de Belém, vestido com a armadura de Deus desce a Terra. </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Houve um grande terremoto. </a:t>
            </a:r>
            <a:r>
              <a:rPr kumimoji="0" lang="pt-BR" sz="24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Bravos soldados que nunca fugiram de homens, caem como mortos pela terra. </a:t>
            </a:r>
            <a:r>
              <a:rPr kumimoji="0" lang="pt-BR"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Os soldados o </a:t>
            </a:r>
            <a:r>
              <a:rPr kumimoji="0" lang="pt-BR" sz="2400" b="1" i="0" u="sng" strike="noStrike" cap="none" normalizeH="0" baseline="0" dirty="0" err="1" smtClean="0">
                <a:ln>
                  <a:noFill/>
                </a:ln>
                <a:solidFill>
                  <a:srgbClr val="C00000"/>
                </a:solidFill>
                <a:effectLst/>
                <a:latin typeface="Arial" pitchFamily="34" charset="0"/>
                <a:ea typeface="Times New Roman" pitchFamily="18" charset="0"/>
                <a:cs typeface="Arial" pitchFamily="34" charset="0"/>
              </a:rPr>
              <a:t>vêem</a:t>
            </a:r>
            <a:r>
              <a:rPr kumimoji="0" lang="pt-BR"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 removendo a pedra como se fosse um seixo (pedrinha)</a:t>
            </a:r>
            <a:r>
              <a:rPr kumimoji="0" lang="pt-BR" sz="24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e ouvem-no exclamar: </a:t>
            </a:r>
            <a:r>
              <a:rPr kumimoji="0" lang="pt-BR" sz="2400" b="1" i="0" u="sng" strike="noStrike" cap="none" normalizeH="0" baseline="0" dirty="0" smtClean="0">
                <a:ln>
                  <a:noFill/>
                </a:ln>
                <a:solidFill>
                  <a:srgbClr val="C00000"/>
                </a:solidFill>
                <a:effectLst/>
                <a:latin typeface="Arial" pitchFamily="34" charset="0"/>
                <a:ea typeface="Times New Roman" pitchFamily="18" charset="0"/>
                <a:cs typeface="Arial" pitchFamily="34" charset="0"/>
              </a:rPr>
              <a:t>“Filho de Deus ressurge! Teu pai te chama”.</a:t>
            </a:r>
            <a:endParaRPr kumimoji="0" lang="pt-BR" sz="2400" b="1" i="0" u="none" strike="noStrike" cap="none" normalizeH="0" baseline="0" dirty="0" smtClean="0">
              <a:ln>
                <a:noFill/>
              </a:ln>
              <a:solidFill>
                <a:srgbClr val="C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Eles veem Jesus sair do sepulcro, e ouvem-No proclamar sobre o túmulo aberto: EU SOU A RESSURREIÇÃO E A VIDA.</a:t>
            </a:r>
            <a:r>
              <a:rPr kumimoji="0" lang="pt-BR"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D.t.</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 779</a:t>
            </a:r>
            <a:endParaRPr kumimoji="0" lang="pt-B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Os guardas viram o rosto </a:t>
            </a:r>
            <a:r>
              <a:rPr kumimoji="0" lang="pt-BR" sz="24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daquele que criticaram</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o prisioneiro do Tribunal, Aquele que colocaram a coroa de espinhos. </a:t>
            </a:r>
            <a:r>
              <a:rPr kumimoji="0" lang="pt-BR"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D.t.</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 780</a:t>
            </a:r>
            <a:endParaRPr kumimoji="0" lang="pt-B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tângulo 2"/>
          <p:cNvSpPr/>
          <p:nvPr/>
        </p:nvSpPr>
        <p:spPr>
          <a:xfrm>
            <a:off x="1043608" y="188640"/>
            <a:ext cx="7032694" cy="646331"/>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r>
              <a:rPr lang="pt-BR" sz="3600" dirty="0" smtClean="0">
                <a:latin typeface="Arial" pitchFamily="34" charset="0"/>
                <a:ea typeface="Times New Roman" pitchFamily="18" charset="0"/>
                <a:cs typeface="Arial" pitchFamily="34" charset="0"/>
              </a:rPr>
              <a:t> </a:t>
            </a:r>
            <a:r>
              <a:rPr lang="pt-BR" sz="3600" b="1" dirty="0" smtClean="0">
                <a:latin typeface="Arial" pitchFamily="34" charset="0"/>
                <a:ea typeface="Times New Roman" pitchFamily="18" charset="0"/>
                <a:cs typeface="Arial" pitchFamily="34" charset="0"/>
              </a:rPr>
              <a:t>Como se deu a ressurreição?</a:t>
            </a:r>
            <a:r>
              <a:rPr lang="pt-BR" sz="3600" dirty="0" smtClean="0">
                <a:latin typeface="Arial" pitchFamily="34" charset="0"/>
                <a:ea typeface="Times New Roman" pitchFamily="18" charset="0"/>
                <a:cs typeface="Arial" pitchFamily="34" charset="0"/>
              </a:rPr>
              <a:t>  </a:t>
            </a:r>
            <a:endParaRPr lang="pt-BR"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179512" y="878523"/>
            <a:ext cx="8748464" cy="600164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949325" algn="l"/>
              </a:tabLst>
            </a:pP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Quando a comitiva celeste foi oculta a seus olhos, eles se ergueram e tão rápido como lhes permitiram as trêmulas pernas, correram para a porta do horto.   </a:t>
            </a:r>
            <a:endParaRPr lang="pt-BR" sz="3200" dirty="0" smtClean="0">
              <a:solidFill>
                <a:schemeClr val="tx1"/>
              </a:solidFill>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tab pos="949325" algn="l"/>
              </a:tabLst>
            </a:pP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Cambaleando como ébrios correram para a cidade contando o que viram a todos que encontravam. </a:t>
            </a:r>
            <a:endParaRPr kumimoji="0" lang="pt-B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Ao saber da</a:t>
            </a:r>
            <a:r>
              <a:rPr kumimoji="0" lang="pt-BR" sz="3200" b="0" i="0" u="none" strike="noStrike" cap="none" normalizeH="0" dirty="0" smtClean="0">
                <a:ln>
                  <a:noFill/>
                </a:ln>
                <a:solidFill>
                  <a:schemeClr val="tx1"/>
                </a:solidFill>
                <a:effectLst/>
                <a:latin typeface="Arial" pitchFamily="34" charset="0"/>
                <a:ea typeface="Times New Roman" pitchFamily="18" charset="0"/>
                <a:cs typeface="Arial" pitchFamily="34" charset="0"/>
              </a:rPr>
              <a:t> ressurreição</a:t>
            </a: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pt-B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Caifás</a:t>
            </a: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tentou falar, Moveram-se-lhe os lábios mas nada saiu.</a:t>
            </a:r>
            <a:endParaRPr kumimoji="0" lang="pt-B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Ao saber do acontecido,Pilatos</a:t>
            </a:r>
            <a:r>
              <a:rPr kumimoji="0" lang="pt-BR" sz="3200" b="0" i="0" u="none" strike="noStrike" cap="none" normalizeH="0" dirty="0" smtClean="0">
                <a:ln>
                  <a:noFill/>
                </a:ln>
                <a:solidFill>
                  <a:schemeClr val="tx1"/>
                </a:solidFill>
                <a:effectLst/>
                <a:latin typeface="Arial" pitchFamily="34" charset="0"/>
                <a:ea typeface="Times New Roman" pitchFamily="18" charset="0"/>
                <a:cs typeface="Arial" pitchFamily="34" charset="0"/>
              </a:rPr>
              <a:t> nunca mais teve paz.</a:t>
            </a: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..Morreu numa triste situação... </a:t>
            </a:r>
            <a:r>
              <a:rPr kumimoji="0" lang="pt-B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D.t.</a:t>
            </a: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a:t>
            </a:r>
            <a:r>
              <a:rPr kumimoji="0" lang="pt-BR" sz="3200" b="0" i="0" u="none" strike="noStrike" cap="none" normalizeH="0" dirty="0" smtClean="0">
                <a:ln>
                  <a:noFill/>
                </a:ln>
                <a:solidFill>
                  <a:schemeClr val="tx1"/>
                </a:solidFill>
                <a:effectLst/>
                <a:latin typeface="Arial" pitchFamily="34" charset="0"/>
                <a:ea typeface="Times New Roman" pitchFamily="18" charset="0"/>
                <a:cs typeface="Arial" pitchFamily="34" charset="0"/>
              </a:rPr>
              <a:t> 781</a:t>
            </a:r>
            <a:endParaRPr kumimoji="0" lang="pt-B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tângulo 2"/>
          <p:cNvSpPr/>
          <p:nvPr/>
        </p:nvSpPr>
        <p:spPr>
          <a:xfrm>
            <a:off x="1187624" y="0"/>
            <a:ext cx="6904454" cy="646331"/>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r>
              <a:rPr lang="pt-BR" sz="3600" b="1" dirty="0" smtClean="0">
                <a:latin typeface="Arial" pitchFamily="34" charset="0"/>
                <a:ea typeface="Times New Roman" pitchFamily="18" charset="0"/>
                <a:cs typeface="Arial" pitchFamily="34" charset="0"/>
              </a:rPr>
              <a:t>Como se deu a ressurreição?</a:t>
            </a:r>
            <a:r>
              <a:rPr lang="pt-BR" sz="3600" dirty="0" smtClean="0">
                <a:latin typeface="Arial" pitchFamily="34" charset="0"/>
                <a:ea typeface="Times New Roman" pitchFamily="18" charset="0"/>
                <a:cs typeface="Arial" pitchFamily="34" charset="0"/>
              </a:rPr>
              <a:t>  </a:t>
            </a:r>
            <a:endParaRPr lang="pt-BR" sz="3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179512" y="1348799"/>
            <a:ext cx="8712968" cy="5139869"/>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tabLst>
                <a:tab pos="1177925" algn="l"/>
              </a:tabLst>
            </a:pPr>
            <a:r>
              <a:rPr lang="pt-BR" sz="4000" b="1" dirty="0" smtClean="0">
                <a:latin typeface="Arial" pitchFamily="34" charset="0"/>
                <a:ea typeface="Times New Roman" pitchFamily="18" charset="0"/>
                <a:cs typeface="Arial" pitchFamily="34" charset="0"/>
              </a:rPr>
              <a:t> </a:t>
            </a:r>
            <a:r>
              <a:rPr kumimoji="0" lang="pt-BR"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Investigar de perto</a:t>
            </a:r>
            <a:r>
              <a:rPr lang="pt-BR" sz="3600" dirty="0" smtClean="0">
                <a:latin typeface="Arial" pitchFamily="34" charset="0"/>
                <a:ea typeface="Times New Roman" pitchFamily="18" charset="0"/>
                <a:cs typeface="Arial" pitchFamily="34" charset="0"/>
              </a:rPr>
              <a:t> </a:t>
            </a:r>
            <a:r>
              <a:rPr lang="pt-BR" sz="3600" dirty="0" smtClean="0">
                <a:latin typeface="Arial" pitchFamily="34" charset="0"/>
                <a:ea typeface="Times New Roman" pitchFamily="18" charset="0"/>
                <a:cs typeface="Arial" pitchFamily="34" charset="0"/>
                <a:sym typeface="Wingdings" pitchFamily="2" charset="2"/>
              </a:rPr>
              <a:t></a:t>
            </a:r>
            <a:r>
              <a:rPr kumimoji="0" lang="pt-BR"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João 20:1-9.</a:t>
            </a:r>
            <a:endParaRPr kumimoji="0" lang="pt-B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1177925" algn="l"/>
              </a:tabLst>
            </a:pP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pt-BR"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Maria Madalena foi ao sepulcro de madrugada e viu a pedra tirada do sepulcro. Correu e foi a Pedro e a João dando a notícia da</a:t>
            </a:r>
            <a:r>
              <a:rPr kumimoji="0" lang="pt-BR" sz="2400" b="0" i="0" u="none" strike="noStrike" cap="none" normalizeH="0" dirty="0" smtClean="0">
                <a:ln>
                  <a:noFill/>
                </a:ln>
                <a:solidFill>
                  <a:srgbClr val="C00000"/>
                </a:solidFill>
                <a:effectLst/>
                <a:latin typeface="Arial" pitchFamily="34" charset="0"/>
                <a:ea typeface="Times New Roman" pitchFamily="18" charset="0"/>
                <a:cs typeface="Arial" pitchFamily="34" charset="0"/>
              </a:rPr>
              <a:t> ressurreição</a:t>
            </a:r>
            <a:r>
              <a:rPr kumimoji="0" lang="pt-BR"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 </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Os dois saíram em disparada. </a:t>
            </a:r>
            <a:r>
              <a:rPr kumimoji="0" lang="pt-BR" sz="24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Corriam juntos </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Mas João correu mais apressadamente do que Pedro e </a:t>
            </a:r>
            <a:r>
              <a:rPr kumimoji="0" lang="pt-BR" sz="24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chegou primeiro ao sepulcro</a:t>
            </a:r>
            <a:r>
              <a:rPr kumimoji="0" lang="pt-BR" sz="2400" b="1" i="0" u="none" strike="noStrike" cap="none" normalizeH="0" baseline="0" dirty="0" smtClean="0">
                <a:ln>
                  <a:noFill/>
                </a:ln>
                <a:solidFill>
                  <a:schemeClr val="accent3">
                    <a:lumMod val="50000"/>
                  </a:schemeClr>
                </a:solidFill>
                <a:effectLst/>
                <a:latin typeface="Arial" pitchFamily="34" charset="0"/>
                <a:ea typeface="Times New Roman" pitchFamily="18" charset="0"/>
                <a:cs typeface="Arial" pitchFamily="34" charset="0"/>
              </a:rPr>
              <a:t>. Viu os lençóis no chão mas </a:t>
            </a:r>
            <a:r>
              <a:rPr kumimoji="0" lang="pt-BR" sz="2400" b="1" i="0" u="sng" strike="noStrike" cap="none" normalizeH="0" baseline="0" dirty="0" smtClean="0">
                <a:ln>
                  <a:noFill/>
                </a:ln>
                <a:solidFill>
                  <a:schemeClr val="accent3">
                    <a:lumMod val="50000"/>
                  </a:schemeClr>
                </a:solidFill>
                <a:effectLst/>
                <a:latin typeface="Arial" pitchFamily="34" charset="0"/>
                <a:ea typeface="Times New Roman" pitchFamily="18" charset="0"/>
                <a:cs typeface="Arial" pitchFamily="34" charset="0"/>
              </a:rPr>
              <a:t>não entrou</a:t>
            </a:r>
            <a:r>
              <a:rPr kumimoji="0" lang="pt-BR" sz="2400" b="1" i="0" u="none" strike="noStrike" cap="none" normalizeH="0" baseline="0" dirty="0" smtClean="0">
                <a:ln>
                  <a:noFill/>
                </a:ln>
                <a:solidFill>
                  <a:schemeClr val="accent3">
                    <a:lumMod val="50000"/>
                  </a:schemeClr>
                </a:solidFill>
                <a:effectLst/>
                <a:latin typeface="Arial" pitchFamily="34" charset="0"/>
                <a:ea typeface="Times New Roman" pitchFamily="18" charset="0"/>
                <a:cs typeface="Arial" pitchFamily="34" charset="0"/>
              </a:rPr>
              <a:t>.</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pt-BR" sz="2400" b="1"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rPr>
              <a:t>Pedro chegou mais tarde e entrou para </a:t>
            </a:r>
            <a:r>
              <a:rPr kumimoji="0" lang="pt-BR" sz="2400" b="1" i="0" u="sng"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rPr>
              <a:t>investigar mais de perto</a:t>
            </a:r>
            <a:r>
              <a:rPr kumimoji="0" lang="pt-BR" sz="2400" b="1"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rPr>
              <a:t> e viu os lençóis no chão.</a:t>
            </a:r>
            <a:endParaRPr kumimoji="0" lang="pt-BR" sz="2400" b="1" i="0" u="none" strike="noStrike" cap="none" normalizeH="0" baseline="0" dirty="0" smtClean="0">
              <a:ln>
                <a:noFill/>
              </a:ln>
              <a:solidFill>
                <a:schemeClr val="bg2">
                  <a:lumMod val="2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1177925" algn="l"/>
              </a:tabLst>
            </a:pPr>
            <a:r>
              <a:rPr kumimoji="0" lang="pt-BR" sz="24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João foi precipitado – Pedro observador.                                                              </a:t>
            </a:r>
            <a:r>
              <a:rPr kumimoji="0" lang="pt-BR" sz="2400" b="1"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João foi superficial – Pedro investigou profundamente. </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pt-BR" sz="2400" b="1" i="0" u="none" strike="noStrike" cap="none" normalizeH="0" baseline="0" dirty="0" smtClean="0">
                <a:ln>
                  <a:noFill/>
                </a:ln>
                <a:solidFill>
                  <a:schemeClr val="accent3">
                    <a:lumMod val="50000"/>
                  </a:schemeClr>
                </a:solidFill>
                <a:effectLst/>
                <a:latin typeface="Arial" pitchFamily="34" charset="0"/>
                <a:ea typeface="Times New Roman" pitchFamily="18" charset="0"/>
                <a:cs typeface="Arial" pitchFamily="34" charset="0"/>
              </a:rPr>
              <a:t>João simboliza os que se contentam com uma experiência casual; Pedro , os que buscam conhecimento progressivo nos assuntos espirituais.</a:t>
            </a:r>
            <a:endParaRPr kumimoji="0" lang="pt-BR" sz="2400" b="1" i="0" u="none" strike="noStrike" cap="none" normalizeH="0" baseline="0" dirty="0" smtClean="0">
              <a:ln>
                <a:noFill/>
              </a:ln>
              <a:solidFill>
                <a:schemeClr val="accent3">
                  <a:lumMod val="50000"/>
                </a:schemeClr>
              </a:solidFill>
              <a:effectLst/>
              <a:latin typeface="Arial" pitchFamily="34" charset="0"/>
              <a:cs typeface="Arial" pitchFamily="34" charset="0"/>
            </a:endParaRPr>
          </a:p>
        </p:txBody>
      </p:sp>
      <p:sp>
        <p:nvSpPr>
          <p:cNvPr id="3" name="Retângulo 2"/>
          <p:cNvSpPr/>
          <p:nvPr/>
        </p:nvSpPr>
        <p:spPr>
          <a:xfrm>
            <a:off x="0" y="0"/>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r>
              <a:rPr lang="pt-BR" sz="3200" b="1" dirty="0" smtClean="0">
                <a:latin typeface="Arial" pitchFamily="34" charset="0"/>
                <a:ea typeface="Times New Roman" pitchFamily="18" charset="0"/>
                <a:cs typeface="Arial" pitchFamily="34" charset="0"/>
              </a:rPr>
              <a:t>   Lições práticas da manhã da ressurreição</a:t>
            </a:r>
            <a:endParaRPr lang="pt-BR" sz="3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251520" y="652046"/>
            <a:ext cx="8712968" cy="6124754"/>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tabLst>
                <a:tab pos="949325" algn="l"/>
              </a:tabLst>
            </a:pPr>
            <a:r>
              <a:rPr lang="pt-BR" sz="3200" b="1" dirty="0" smtClean="0">
                <a:solidFill>
                  <a:schemeClr val="tx1"/>
                </a:solidFill>
                <a:latin typeface="Arial" pitchFamily="34" charset="0"/>
                <a:ea typeface="Times New Roman" pitchFamily="18" charset="0"/>
                <a:cs typeface="Arial" pitchFamily="34" charset="0"/>
              </a:rPr>
              <a:t>A pedra removida. </a:t>
            </a:r>
            <a:endParaRPr lang="pt-BR" sz="3200" dirty="0" smtClean="0">
              <a:solidFill>
                <a:schemeClr val="tx1"/>
              </a:solidFill>
              <a:latin typeface="Arial" pitchFamily="34" charset="0"/>
              <a:cs typeface="Arial" pitchFamily="34" charset="0"/>
            </a:endParaRPr>
          </a:p>
          <a:p>
            <a:pPr lvl="0" algn="just" eaLnBrk="0" fontAlgn="base" hangingPunct="0">
              <a:spcBef>
                <a:spcPct val="0"/>
              </a:spcBef>
              <a:spcAft>
                <a:spcPct val="0"/>
              </a:spcAft>
              <a:buFontTx/>
              <a:buChar char="•"/>
              <a:tabLst>
                <a:tab pos="949325" algn="l"/>
              </a:tabLst>
            </a:pPr>
            <a:r>
              <a:rPr lang="pt-BR" sz="2400" dirty="0" smtClean="0">
                <a:solidFill>
                  <a:schemeClr val="tx1"/>
                </a:solidFill>
                <a:latin typeface="Arial" pitchFamily="34" charset="0"/>
                <a:ea typeface="Times New Roman" pitchFamily="18" charset="0"/>
                <a:cs typeface="Arial" pitchFamily="34" charset="0"/>
              </a:rPr>
              <a:t>Indo a Jesus, encontraremos muitos obstáculos, mas serão removidos.</a:t>
            </a:r>
            <a:endParaRPr lang="pt-BR" sz="2400" dirty="0" smtClean="0">
              <a:solidFill>
                <a:schemeClr val="tx1"/>
              </a:solidFill>
              <a:latin typeface="Arial" pitchFamily="34" charset="0"/>
              <a:cs typeface="Arial" pitchFamily="34" charset="0"/>
            </a:endParaRPr>
          </a:p>
          <a:p>
            <a:pPr lvl="0" algn="just" eaLnBrk="0" fontAlgn="base" hangingPunct="0">
              <a:spcBef>
                <a:spcPct val="0"/>
              </a:spcBef>
              <a:spcAft>
                <a:spcPct val="0"/>
              </a:spcAft>
              <a:buFontTx/>
              <a:buChar char="•"/>
              <a:tabLst>
                <a:tab pos="949325" algn="l"/>
              </a:tabLst>
            </a:pPr>
            <a:r>
              <a:rPr lang="pt-BR" sz="2400" dirty="0" smtClean="0">
                <a:solidFill>
                  <a:schemeClr val="tx1"/>
                </a:solidFill>
                <a:latin typeface="Arial" pitchFamily="34" charset="0"/>
                <a:ea typeface="Times New Roman" pitchFamily="18" charset="0"/>
                <a:cs typeface="Arial" pitchFamily="34" charset="0"/>
              </a:rPr>
              <a:t> Orgulho,Preconceito e mundanismos são obstáculos que nos impedem de ver a Jesus. Isaías 59:2. </a:t>
            </a:r>
            <a:endParaRPr lang="pt-BR" sz="2400" dirty="0" smtClean="0">
              <a:solidFill>
                <a:schemeClr val="tx1"/>
              </a:solidFill>
              <a:latin typeface="Arial" pitchFamily="34" charset="0"/>
              <a:cs typeface="Arial" pitchFamily="34" charset="0"/>
            </a:endParaRPr>
          </a:p>
          <a:p>
            <a:pPr lvl="0" algn="just" eaLnBrk="0" fontAlgn="base" hangingPunct="0">
              <a:spcBef>
                <a:spcPct val="0"/>
              </a:spcBef>
              <a:spcAft>
                <a:spcPct val="0"/>
              </a:spcAft>
              <a:tabLst>
                <a:tab pos="949325" algn="l"/>
              </a:tabLst>
            </a:pPr>
            <a:r>
              <a:rPr lang="pt-BR" sz="2400" dirty="0" smtClean="0">
                <a:solidFill>
                  <a:schemeClr val="tx1"/>
                </a:solidFill>
                <a:latin typeface="Arial" pitchFamily="34" charset="0"/>
                <a:ea typeface="Times New Roman" pitchFamily="18" charset="0"/>
                <a:cs typeface="Arial" pitchFamily="34" charset="0"/>
              </a:rPr>
              <a:t>  </a:t>
            </a:r>
            <a:r>
              <a:rPr lang="pt-BR" sz="2400" b="1" dirty="0" smtClean="0">
                <a:solidFill>
                  <a:schemeClr val="tx1"/>
                </a:solidFill>
                <a:latin typeface="Arial" pitchFamily="34" charset="0"/>
                <a:ea typeface="Times New Roman" pitchFamily="18" charset="0"/>
                <a:cs typeface="Arial" pitchFamily="34" charset="0"/>
              </a:rPr>
              <a:t>Ordem:</a:t>
            </a:r>
            <a:endParaRPr lang="pt-BR" sz="2400" dirty="0" smtClean="0">
              <a:solidFill>
                <a:schemeClr val="tx1"/>
              </a:solidFill>
              <a:latin typeface="Arial" pitchFamily="34" charset="0"/>
              <a:cs typeface="Arial" pitchFamily="34" charset="0"/>
            </a:endParaRPr>
          </a:p>
          <a:p>
            <a:pPr lvl="0" algn="just" eaLnBrk="0" fontAlgn="base" hangingPunct="0">
              <a:spcBef>
                <a:spcPct val="0"/>
              </a:spcBef>
              <a:spcAft>
                <a:spcPct val="0"/>
              </a:spcAft>
              <a:buFont typeface="Arial" pitchFamily="34" charset="0"/>
              <a:buChar char="•"/>
              <a:tabLst>
                <a:tab pos="949325" algn="l"/>
              </a:tabLst>
            </a:pPr>
            <a:r>
              <a:rPr lang="pt-BR" sz="2400" dirty="0" smtClean="0">
                <a:solidFill>
                  <a:schemeClr val="tx1"/>
                </a:solidFill>
                <a:latin typeface="Arial" pitchFamily="34" charset="0"/>
                <a:ea typeface="Times New Roman" pitchFamily="18" charset="0"/>
                <a:cs typeface="Arial" pitchFamily="34" charset="0"/>
              </a:rPr>
              <a:t>Jesus deixou os lençóis bem dobrados em cima do túmulo. Viram o sudário e o lenço em ordem, cada um em lugar à parte. </a:t>
            </a:r>
            <a:r>
              <a:rPr lang="pt-BR" sz="2400" u="sng" dirty="0" smtClean="0">
                <a:solidFill>
                  <a:schemeClr val="tx1"/>
                </a:solidFill>
                <a:latin typeface="Arial" pitchFamily="34" charset="0"/>
                <a:ea typeface="Times New Roman" pitchFamily="18" charset="0"/>
                <a:cs typeface="Arial" pitchFamily="34" charset="0"/>
              </a:rPr>
              <a:t>As próprias mãos</a:t>
            </a:r>
            <a:r>
              <a:rPr lang="pt-BR" sz="2400" dirty="0" smtClean="0">
                <a:solidFill>
                  <a:schemeClr val="tx1"/>
                </a:solidFill>
                <a:latin typeface="Arial" pitchFamily="34" charset="0"/>
                <a:ea typeface="Times New Roman" pitchFamily="18" charset="0"/>
                <a:cs typeface="Arial" pitchFamily="34" charset="0"/>
              </a:rPr>
              <a:t> do Salvador devolveram cada peça, pondo-as no seu lugar. </a:t>
            </a:r>
            <a:r>
              <a:rPr lang="pt-BR" sz="2400" b="1" dirty="0" smtClean="0">
                <a:solidFill>
                  <a:srgbClr val="C00000"/>
                </a:solidFill>
                <a:latin typeface="Arial" pitchFamily="34" charset="0"/>
                <a:ea typeface="Times New Roman" pitchFamily="18" charset="0"/>
                <a:cs typeface="Arial" pitchFamily="34" charset="0"/>
              </a:rPr>
              <a:t>Gabriel e seus anjos esperavam, enquanto Ele dobrava os lençóis – </a:t>
            </a:r>
            <a:r>
              <a:rPr lang="pt-BR" sz="2400" b="1" u="sng" dirty="0" smtClean="0">
                <a:solidFill>
                  <a:srgbClr val="C00000"/>
                </a:solidFill>
                <a:latin typeface="Arial" pitchFamily="34" charset="0"/>
                <a:ea typeface="Times New Roman" pitchFamily="18" charset="0"/>
                <a:cs typeface="Arial" pitchFamily="34" charset="0"/>
              </a:rPr>
              <a:t>ordem e perfeição!</a:t>
            </a:r>
            <a:r>
              <a:rPr lang="pt-BR" sz="2400" dirty="0" smtClean="0">
                <a:solidFill>
                  <a:schemeClr val="tx1"/>
                </a:solidFill>
                <a:latin typeface="Arial" pitchFamily="34" charset="0"/>
                <a:ea typeface="Times New Roman" pitchFamily="18" charset="0"/>
                <a:cs typeface="Arial" pitchFamily="34" charset="0"/>
              </a:rPr>
              <a:t>                </a:t>
            </a:r>
          </a:p>
          <a:p>
            <a:pPr lvl="0" algn="just" eaLnBrk="0" fontAlgn="base" hangingPunct="0">
              <a:spcBef>
                <a:spcPct val="0"/>
              </a:spcBef>
              <a:spcAft>
                <a:spcPct val="0"/>
              </a:spcAft>
              <a:buFont typeface="Arial" pitchFamily="34" charset="0"/>
              <a:buChar char="•"/>
              <a:tabLst>
                <a:tab pos="949325" algn="l"/>
              </a:tabLst>
            </a:pPr>
            <a:r>
              <a:rPr lang="pt-BR" sz="2400" dirty="0" smtClean="0">
                <a:solidFill>
                  <a:schemeClr val="tx1"/>
                </a:solidFill>
                <a:latin typeface="Arial" pitchFamily="34" charset="0"/>
                <a:ea typeface="Times New Roman" pitchFamily="18" charset="0"/>
                <a:cs typeface="Arial" pitchFamily="34" charset="0"/>
              </a:rPr>
              <a:t> Deus é Deus de ordem e não confusão</a:t>
            </a:r>
          </a:p>
          <a:p>
            <a:pPr lvl="0" algn="just" eaLnBrk="0" fontAlgn="base" hangingPunct="0">
              <a:spcBef>
                <a:spcPct val="0"/>
              </a:spcBef>
              <a:spcAft>
                <a:spcPct val="0"/>
              </a:spcAft>
              <a:buFont typeface="Arial" pitchFamily="34" charset="0"/>
              <a:buChar char="•"/>
              <a:tabLst>
                <a:tab pos="949325" algn="l"/>
              </a:tabLst>
            </a:pPr>
            <a:r>
              <a:rPr lang="pt-BR" sz="2400" dirty="0" smtClean="0">
                <a:solidFill>
                  <a:schemeClr val="tx1"/>
                </a:solidFill>
                <a:latin typeface="Arial" pitchFamily="34" charset="0"/>
                <a:ea typeface="Times New Roman" pitchFamily="18" charset="0"/>
                <a:cs typeface="Arial" pitchFamily="34" charset="0"/>
              </a:rPr>
              <a:t> Ordem e limpeza no santuário.</a:t>
            </a:r>
            <a:endParaRPr lang="pt-BR" sz="2400" dirty="0" smtClean="0">
              <a:solidFill>
                <a:schemeClr val="tx1"/>
              </a:solidFill>
              <a:latin typeface="Arial" pitchFamily="34" charset="0"/>
              <a:cs typeface="Arial" pitchFamily="34" charset="0"/>
            </a:endParaRPr>
          </a:p>
          <a:p>
            <a:pPr lvl="0" algn="just" eaLnBrk="0" fontAlgn="base" hangingPunct="0">
              <a:spcBef>
                <a:spcPct val="0"/>
              </a:spcBef>
              <a:spcAft>
                <a:spcPct val="0"/>
              </a:spcAft>
              <a:buFont typeface="Arial" pitchFamily="34" charset="0"/>
              <a:buChar char="•"/>
              <a:tabLst>
                <a:tab pos="949325" algn="l"/>
              </a:tabLst>
            </a:pPr>
            <a:r>
              <a:rPr lang="pt-BR" sz="2400" dirty="0" smtClean="0">
                <a:solidFill>
                  <a:schemeClr val="tx1"/>
                </a:solidFill>
                <a:latin typeface="Arial" pitchFamily="34" charset="0"/>
                <a:ea typeface="Times New Roman" pitchFamily="18" charset="0"/>
                <a:cs typeface="Arial" pitchFamily="34" charset="0"/>
              </a:rPr>
              <a:t> Ordem nos departamentos, reverência na igreja.</a:t>
            </a:r>
            <a:endParaRPr lang="pt-BR" sz="2400" dirty="0" smtClean="0">
              <a:solidFill>
                <a:schemeClr val="tx1"/>
              </a:solidFill>
              <a:latin typeface="Arial" pitchFamily="34" charset="0"/>
              <a:cs typeface="Arial" pitchFamily="34" charset="0"/>
            </a:endParaRPr>
          </a:p>
          <a:p>
            <a:pPr lvl="0" algn="just" eaLnBrk="0" fontAlgn="base" hangingPunct="0">
              <a:spcBef>
                <a:spcPct val="0"/>
              </a:spcBef>
              <a:spcAft>
                <a:spcPct val="0"/>
              </a:spcAft>
              <a:buFont typeface="Arial" pitchFamily="34" charset="0"/>
              <a:buChar char="•"/>
              <a:tabLst>
                <a:tab pos="949325" algn="l"/>
              </a:tabLst>
            </a:pPr>
            <a:r>
              <a:rPr lang="pt-BR" sz="2400" dirty="0" smtClean="0">
                <a:solidFill>
                  <a:schemeClr val="tx1"/>
                </a:solidFill>
                <a:latin typeface="Arial" pitchFamily="34" charset="0"/>
                <a:ea typeface="Times New Roman" pitchFamily="18" charset="0"/>
                <a:cs typeface="Arial" pitchFamily="34" charset="0"/>
              </a:rPr>
              <a:t> Ordem em chegar a tempo para a Escola Sabatina e demais cultos.</a:t>
            </a:r>
            <a:endParaRPr lang="pt-BR" sz="2400" dirty="0" smtClean="0">
              <a:solidFill>
                <a:schemeClr val="tx1"/>
              </a:solidFill>
              <a:latin typeface="Arial" pitchFamily="34" charset="0"/>
              <a:cs typeface="Arial" pitchFamily="34" charset="0"/>
            </a:endParaRPr>
          </a:p>
        </p:txBody>
      </p:sp>
      <p:sp>
        <p:nvSpPr>
          <p:cNvPr id="3" name="Retângulo 2"/>
          <p:cNvSpPr/>
          <p:nvPr/>
        </p:nvSpPr>
        <p:spPr>
          <a:xfrm>
            <a:off x="0" y="0"/>
            <a:ext cx="9144000" cy="584775"/>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r>
              <a:rPr lang="pt-BR" sz="3200" b="1" dirty="0" smtClean="0">
                <a:latin typeface="Arial" pitchFamily="34" charset="0"/>
                <a:ea typeface="Times New Roman" pitchFamily="18" charset="0"/>
                <a:cs typeface="Arial" pitchFamily="34" charset="0"/>
              </a:rPr>
              <a:t>   Lições práticas da manhã da ressurreição</a:t>
            </a:r>
            <a:endParaRPr lang="pt-BR"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0" y="836712"/>
            <a:ext cx="9144000"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49325" algn="l"/>
              </a:tabLst>
            </a:pPr>
            <a:r>
              <a:rPr kumimoji="0" lang="pt-B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pt-BR"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 alegria dos discípulos.</a:t>
            </a:r>
            <a:r>
              <a:rPr kumimoji="0" lang="pt-B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 João 20:19 e 20.</a:t>
            </a:r>
            <a:endParaRPr kumimoji="0" lang="pt-B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pt-B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Houve um que não se alegrou. Onde estava? Tomé.</a:t>
            </a:r>
            <a:endParaRPr kumimoji="0" lang="pt-B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Devemos sempre estar reunidos com os santos,ou perderemos muitas bênçãos. </a:t>
            </a:r>
            <a:r>
              <a:rPr kumimoji="0" lang="pt-BR"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Hb</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10:25.</a:t>
            </a:r>
            <a:endParaRPr lang="pt-BR" sz="2400"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949325" algn="l"/>
              </a:tabLst>
            </a:pPr>
            <a:r>
              <a:rPr kumimoji="0" lang="pt-B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p:txBody>
      </p:sp>
      <p:sp>
        <p:nvSpPr>
          <p:cNvPr id="3" name="Retângulo 2"/>
          <p:cNvSpPr/>
          <p:nvPr/>
        </p:nvSpPr>
        <p:spPr>
          <a:xfrm>
            <a:off x="251520" y="188640"/>
            <a:ext cx="8352928" cy="584775"/>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r>
              <a:rPr lang="pt-BR" sz="3200" b="1" dirty="0" smtClean="0">
                <a:latin typeface="Arial" pitchFamily="34" charset="0"/>
                <a:ea typeface="Times New Roman" pitchFamily="18" charset="0"/>
                <a:cs typeface="Arial" pitchFamily="34" charset="0"/>
              </a:rPr>
              <a:t>Lições práticas da manhã da ressurreição</a:t>
            </a:r>
            <a:endParaRPr lang="pt-BR" sz="3200" dirty="0"/>
          </a:p>
        </p:txBody>
      </p:sp>
      <p:sp>
        <p:nvSpPr>
          <p:cNvPr id="4" name="Retângulo 3"/>
          <p:cNvSpPr/>
          <p:nvPr/>
        </p:nvSpPr>
        <p:spPr>
          <a:xfrm>
            <a:off x="0" y="4653136"/>
            <a:ext cx="9144000" cy="2308324"/>
          </a:xfrm>
          <a:prstGeom prst="rect">
            <a:avLst/>
          </a:prstGeom>
        </p:spPr>
        <p:txBody>
          <a:bodyPr wrap="square">
            <a:spAutoFit/>
          </a:bodyPr>
          <a:lstStyle/>
          <a:p>
            <a:pPr lvl="0" eaLnBrk="0" fontAlgn="base" hangingPunct="0">
              <a:spcBef>
                <a:spcPct val="0"/>
              </a:spcBef>
              <a:spcAft>
                <a:spcPct val="0"/>
              </a:spcAft>
              <a:tabLst>
                <a:tab pos="949325" algn="l"/>
              </a:tabLst>
            </a:pPr>
            <a:r>
              <a:rPr lang="pt-BR" sz="3200" dirty="0" smtClean="0">
                <a:latin typeface="Arial" pitchFamily="34" charset="0"/>
                <a:ea typeface="Times New Roman" pitchFamily="18" charset="0"/>
                <a:cs typeface="Arial" pitchFamily="34" charset="0"/>
              </a:rPr>
              <a:t>  </a:t>
            </a:r>
            <a:r>
              <a:rPr lang="pt-BR" sz="2800" dirty="0" smtClean="0">
                <a:latin typeface="Arial" pitchFamily="34" charset="0"/>
                <a:ea typeface="Times New Roman" pitchFamily="18" charset="0"/>
                <a:cs typeface="Arial" pitchFamily="34" charset="0"/>
              </a:rPr>
              <a:t>A ressurreição de Cristo é a promessa e a segurança da ressurreição final de todo Seu povo e de nossos queridos. I </a:t>
            </a:r>
            <a:r>
              <a:rPr lang="pt-BR" sz="2800" dirty="0" err="1" smtClean="0">
                <a:latin typeface="Arial" pitchFamily="34" charset="0"/>
                <a:ea typeface="Times New Roman" pitchFamily="18" charset="0"/>
                <a:cs typeface="Arial" pitchFamily="34" charset="0"/>
              </a:rPr>
              <a:t>Ts</a:t>
            </a:r>
            <a:r>
              <a:rPr lang="pt-BR" sz="2800" dirty="0" smtClean="0">
                <a:latin typeface="Arial" pitchFamily="34" charset="0"/>
                <a:ea typeface="Times New Roman" pitchFamily="18" charset="0"/>
                <a:cs typeface="Arial" pitchFamily="34" charset="0"/>
              </a:rPr>
              <a:t>. 4:14.</a:t>
            </a:r>
            <a:endParaRPr lang="pt-BR" sz="2800" dirty="0" smtClean="0">
              <a:latin typeface="Arial" pitchFamily="34" charset="0"/>
              <a:cs typeface="Arial" pitchFamily="34" charset="0"/>
            </a:endParaRPr>
          </a:p>
          <a:p>
            <a:pPr lvl="0" eaLnBrk="0" fontAlgn="base" hangingPunct="0">
              <a:spcBef>
                <a:spcPct val="0"/>
              </a:spcBef>
              <a:spcAft>
                <a:spcPct val="0"/>
              </a:spcAft>
              <a:tabLst>
                <a:tab pos="949325" algn="l"/>
              </a:tabLst>
            </a:pPr>
            <a:r>
              <a:rPr lang="pt-BR" sz="2800" u="sng" dirty="0" smtClean="0">
                <a:latin typeface="Arial" pitchFamily="34" charset="0"/>
                <a:ea typeface="Times New Roman" pitchFamily="18" charset="0"/>
                <a:cs typeface="Arial" pitchFamily="34" charset="0"/>
              </a:rPr>
              <a:t>S. João 5:28 e 29</a:t>
            </a:r>
            <a:r>
              <a:rPr lang="pt-BR" sz="2800" dirty="0" smtClean="0">
                <a:latin typeface="Arial" pitchFamily="34" charset="0"/>
                <a:ea typeface="Times New Roman" pitchFamily="18" charset="0"/>
                <a:cs typeface="Arial" pitchFamily="34" charset="0"/>
              </a:rPr>
              <a:t>. “Vem a hora em que todos os que se acham nos túmulos ouvirão a Sua voz e sairão”, </a:t>
            </a:r>
            <a:endParaRPr lang="pt-BR" sz="2800" dirty="0" smtClean="0">
              <a:latin typeface="Arial" pitchFamily="34" charset="0"/>
              <a:cs typeface="Arial" pitchFamily="34" charset="0"/>
            </a:endParaRPr>
          </a:p>
        </p:txBody>
      </p:sp>
      <p:sp>
        <p:nvSpPr>
          <p:cNvPr id="5" name="Retângulo 4"/>
          <p:cNvSpPr/>
          <p:nvPr/>
        </p:nvSpPr>
        <p:spPr>
          <a:xfrm>
            <a:off x="1259632" y="2492896"/>
            <a:ext cx="6768752" cy="1077218"/>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lvl="0" eaLnBrk="0" fontAlgn="base" hangingPunct="0">
              <a:spcBef>
                <a:spcPct val="0"/>
              </a:spcBef>
              <a:spcAft>
                <a:spcPct val="0"/>
              </a:spcAft>
              <a:tabLst>
                <a:tab pos="949325" algn="l"/>
              </a:tabLst>
            </a:pPr>
            <a:r>
              <a:rPr lang="pt-BR" sz="3200" b="1" dirty="0" smtClean="0">
                <a:latin typeface="Arial" pitchFamily="34" charset="0"/>
                <a:ea typeface="Times New Roman" pitchFamily="18" charset="0"/>
                <a:cs typeface="Arial" pitchFamily="34" charset="0"/>
              </a:rPr>
              <a:t> Ressurreição de Jesus, certeza de salvação para todos.</a:t>
            </a:r>
            <a:endParaRPr lang="pt-BR" sz="3200" dirty="0" smtClean="0">
              <a:latin typeface="Arial" pitchFamily="34" charset="0"/>
              <a:cs typeface="Arial" pitchFamily="34" charset="0"/>
            </a:endParaRPr>
          </a:p>
        </p:txBody>
      </p:sp>
      <p:sp>
        <p:nvSpPr>
          <p:cNvPr id="7" name="Retângulo 6"/>
          <p:cNvSpPr/>
          <p:nvPr/>
        </p:nvSpPr>
        <p:spPr>
          <a:xfrm>
            <a:off x="0" y="3501008"/>
            <a:ext cx="9144000" cy="1384995"/>
          </a:xfrm>
          <a:prstGeom prst="rect">
            <a:avLst/>
          </a:prstGeom>
        </p:spPr>
        <p:txBody>
          <a:bodyPr wrap="square">
            <a:spAutoFit/>
          </a:bodyPr>
          <a:lstStyle/>
          <a:p>
            <a:r>
              <a:rPr lang="pt-BR" sz="2800" dirty="0" smtClean="0"/>
              <a:t> Porquanto esta é a vontade de meu Pai: Que todo aquele que vê o Filho e crê nele, tenha a vida eterna; e eu o ressuscitarei no último dia. S.Jo 6: 40</a:t>
            </a:r>
            <a:endParaRPr lang="pt-BR"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691680" y="260648"/>
            <a:ext cx="6030416" cy="707886"/>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lvl="0" eaLnBrk="0" fontAlgn="base" hangingPunct="0">
              <a:spcBef>
                <a:spcPct val="0"/>
              </a:spcBef>
              <a:spcAft>
                <a:spcPct val="0"/>
              </a:spcAft>
              <a:tabLst>
                <a:tab pos="949325" algn="l"/>
              </a:tabLst>
            </a:pPr>
            <a:r>
              <a:rPr lang="pt-BR" sz="2400" b="1" dirty="0" smtClean="0">
                <a:latin typeface="Arial" pitchFamily="34" charset="0"/>
                <a:ea typeface="Times New Roman" pitchFamily="18" charset="0"/>
                <a:cs typeface="Arial" pitchFamily="34" charset="0"/>
              </a:rPr>
              <a:t>             </a:t>
            </a:r>
            <a:r>
              <a:rPr lang="pt-BR" sz="4000" b="1" dirty="0" smtClean="0">
                <a:solidFill>
                  <a:schemeClr val="bg1"/>
                </a:solidFill>
                <a:latin typeface="Arial" pitchFamily="34" charset="0"/>
                <a:ea typeface="Times New Roman" pitchFamily="18" charset="0"/>
                <a:cs typeface="Arial" pitchFamily="34" charset="0"/>
              </a:rPr>
              <a:t>Fido o Cão fiel</a:t>
            </a:r>
            <a:endParaRPr lang="pt-BR" sz="4000" b="1" dirty="0" smtClean="0">
              <a:solidFill>
                <a:schemeClr val="bg1"/>
              </a:solidFill>
              <a:latin typeface="Arial" pitchFamily="34" charset="0"/>
              <a:cs typeface="Arial" pitchFamily="34" charset="0"/>
            </a:endParaRPr>
          </a:p>
        </p:txBody>
      </p:sp>
      <p:sp>
        <p:nvSpPr>
          <p:cNvPr id="3" name="CaixaDeTexto 2"/>
          <p:cNvSpPr txBox="1"/>
          <p:nvPr/>
        </p:nvSpPr>
        <p:spPr>
          <a:xfrm>
            <a:off x="1" y="1268760"/>
            <a:ext cx="9144000" cy="550920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BR" sz="3200" dirty="0" smtClean="0"/>
              <a:t>Fido era o cão do dono de uma casa de negócios em toscana(Itália)durante  os dias sombrios da segunda guerra mundial, aquele comerciante foi convocado para algumas missões durante a guerra,por</a:t>
            </a:r>
          </a:p>
          <a:p>
            <a:r>
              <a:rPr lang="pt-BR" sz="3200" dirty="0" smtClean="0"/>
              <a:t>Ser piloto formado. Durante alguns meses ia de manhã e voltava à tarde,porém o que chamava a atenção, é que fido acompanhava seu dono </a:t>
            </a:r>
          </a:p>
          <a:p>
            <a:r>
              <a:rPr lang="pt-BR" sz="3200" dirty="0" smtClean="0"/>
              <a:t>todos os dias de manhã até a estação e às 18:00</a:t>
            </a:r>
            <a:r>
              <a:rPr lang="pt-BR" sz="3200" dirty="0" err="1" smtClean="0"/>
              <a:t>hs</a:t>
            </a:r>
            <a:r>
              <a:rPr lang="pt-BR" sz="3200" dirty="0" smtClean="0"/>
              <a:t>,  outra vez estava lá aguardando seu senhor para acompanhá-lo de volta para casa. dia a dia</a:t>
            </a:r>
          </a:p>
          <a:p>
            <a:r>
              <a:rPr lang="pt-BR" sz="3200" dirty="0" smtClean="0"/>
              <a:t>de manhã e à tarde lá estava Fido, fiel ao seu dono</a:t>
            </a:r>
            <a:endParaRPr lang="pt-BR" sz="3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691680" y="260648"/>
            <a:ext cx="6030416" cy="707886"/>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lvl="0" eaLnBrk="0" fontAlgn="base" hangingPunct="0">
              <a:spcBef>
                <a:spcPct val="0"/>
              </a:spcBef>
              <a:spcAft>
                <a:spcPct val="0"/>
              </a:spcAft>
              <a:tabLst>
                <a:tab pos="949325" algn="l"/>
              </a:tabLst>
            </a:pPr>
            <a:r>
              <a:rPr lang="pt-BR" sz="2400" b="1" dirty="0" smtClean="0">
                <a:latin typeface="Arial" pitchFamily="34" charset="0"/>
                <a:ea typeface="Times New Roman" pitchFamily="18" charset="0"/>
                <a:cs typeface="Arial" pitchFamily="34" charset="0"/>
              </a:rPr>
              <a:t>             </a:t>
            </a:r>
            <a:r>
              <a:rPr lang="pt-BR" sz="4000" b="1" dirty="0" smtClean="0">
                <a:solidFill>
                  <a:schemeClr val="bg1"/>
                </a:solidFill>
                <a:latin typeface="Arial" pitchFamily="34" charset="0"/>
                <a:ea typeface="Times New Roman" pitchFamily="18" charset="0"/>
                <a:cs typeface="Arial" pitchFamily="34" charset="0"/>
              </a:rPr>
              <a:t>Fido o Cão fiel</a:t>
            </a:r>
            <a:endParaRPr lang="pt-BR" sz="4000" b="1" dirty="0" smtClean="0">
              <a:solidFill>
                <a:schemeClr val="bg1"/>
              </a:solidFill>
              <a:latin typeface="Arial" pitchFamily="34" charset="0"/>
              <a:cs typeface="Arial" pitchFamily="34" charset="0"/>
            </a:endParaRPr>
          </a:p>
        </p:txBody>
      </p:sp>
      <p:sp>
        <p:nvSpPr>
          <p:cNvPr id="3" name="CaixaDeTexto 2"/>
          <p:cNvSpPr txBox="1"/>
          <p:nvPr/>
        </p:nvSpPr>
        <p:spPr>
          <a:xfrm>
            <a:off x="0" y="1268760"/>
            <a:ext cx="9144000" cy="501675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BR" sz="3200" dirty="0" smtClean="0"/>
              <a:t>Um dia porém seu dono foi,mas não voltou, seu avião foi atingido pelas armas inimigas .À noite, fido observava inconsolado,que entre os passageiros que desciam,não estava seu senhor.  Fido não desistia,noite após noite lá estava ele, depois de horas esperando volta com a cauda caída, triste .Por meses continuou indo e vindo inconformado, Fido aguardava seu Senhor, que morreu e jamais retornaria. Nosso Senhor também morreu,mas temos plena certeza que ressuscitou , e afirmou que retornará. </a:t>
            </a:r>
            <a:r>
              <a:rPr lang="pt-BR" sz="3200" dirty="0" smtClean="0">
                <a:sym typeface="Wingdings" pitchFamily="2" charset="2"/>
              </a:rPr>
              <a:t></a:t>
            </a:r>
            <a:r>
              <a:rPr lang="pt-BR" sz="3200" dirty="0" smtClean="0"/>
              <a:t> </a:t>
            </a:r>
            <a:r>
              <a:rPr lang="pt-BR" sz="3200" b="1" dirty="0" smtClean="0"/>
              <a:t>Apelo</a:t>
            </a:r>
            <a:endParaRPr lang="pt-BR" sz="32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395536" y="908720"/>
            <a:ext cx="8280920" cy="5447645"/>
          </a:xfrm>
          <a:prstGeom prst="rect">
            <a:avLst/>
          </a:prstGeom>
          <a:ln>
            <a:headEnd/>
            <a:tailEnd/>
          </a:ln>
          <a:effectLst>
            <a:glow rad="228600">
              <a:schemeClr val="accent2">
                <a:satMod val="175000"/>
                <a:alpha val="40000"/>
              </a:scheme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BR" sz="3600" b="1" i="0" u="sng" strike="noStrike" cap="none" normalizeH="0" baseline="0" dirty="0" smtClean="0">
                <a:ln>
                  <a:noFill/>
                </a:ln>
                <a:solidFill>
                  <a:schemeClr val="bg1"/>
                </a:solidFill>
                <a:effectLst/>
                <a:latin typeface="Arial" pitchFamily="34" charset="0"/>
                <a:ea typeface="Times New Roman" pitchFamily="18" charset="0"/>
                <a:cs typeface="Arial" pitchFamily="34" charset="0"/>
              </a:rPr>
              <a:t>Ilustração</a:t>
            </a:r>
            <a:r>
              <a:rPr kumimoji="0" lang="pt-BR" sz="3600"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pt-BR" sz="24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pt-BR" sz="2400" dirty="0" smtClean="0">
                <a:solidFill>
                  <a:schemeClr val="bg1"/>
                </a:solidFill>
                <a:latin typeface="Arial" pitchFamily="34" charset="0"/>
                <a:ea typeface="Times New Roman" pitchFamily="18" charset="0"/>
                <a:cs typeface="Arial" pitchFamily="34" charset="0"/>
              </a:rPr>
              <a:t>   </a:t>
            </a:r>
            <a:r>
              <a:rPr kumimoji="0" lang="pt-BR" sz="24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Há centenas de anos passados, numa época em que os exércitos de Napoleão estavam atacando toda a Europa, um dos generais de Napoleão fez um ataque surpresa à pequena cidade de </a:t>
            </a:r>
            <a:r>
              <a:rPr kumimoji="0" lang="pt-BR" sz="2400" b="0" i="0" u="none" strike="noStrike" cap="none" normalizeH="0" baseline="0" dirty="0" err="1" smtClean="0">
                <a:ln>
                  <a:noFill/>
                </a:ln>
                <a:solidFill>
                  <a:schemeClr val="bg1"/>
                </a:solidFill>
                <a:effectLst/>
                <a:latin typeface="Arial" pitchFamily="34" charset="0"/>
                <a:ea typeface="Times New Roman" pitchFamily="18" charset="0"/>
                <a:cs typeface="Arial" pitchFamily="34" charset="0"/>
              </a:rPr>
              <a:t>Feldkirch</a:t>
            </a:r>
            <a:r>
              <a:rPr kumimoji="0" lang="pt-BR" sz="24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localizada na fronteira da Áustria.</a:t>
            </a:r>
            <a:endParaRPr kumimoji="0" lang="pt-BR" sz="24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sz="24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O povo podia olhar pelas janelas e ver um enorme grupo de disciplinados soldados franceses nas colinas logo acima da cidade. Um conselho de cidadãos foi convocado às pressas e começou a debater nervosamente se deveriam render-se imediatamente ou tentar algum tipo de defesa. A situação parecia desesperadora. Mas aí, o velho pastor da igreja levantou-se diante do conselho e declarou:</a:t>
            </a:r>
            <a:endParaRPr kumimoji="0" lang="pt-BR" sz="2400" b="0"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899592" y="1412776"/>
            <a:ext cx="7596336" cy="4401205"/>
          </a:xfrm>
          <a:prstGeom prst="rect">
            <a:avLst/>
          </a:prstGeom>
          <a:ln>
            <a:headEnd/>
            <a:tailEnd/>
          </a:ln>
          <a:effectLst>
            <a:glow rad="228600">
              <a:schemeClr val="accent2">
                <a:satMod val="175000"/>
                <a:alpha val="40000"/>
              </a:scheme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pt-BR" sz="11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pt-BR" sz="28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Hoje é o dia da páscoa. Estivemos contando com nossas próprias forças e isso não vai dar. Assim fracassaremos. Hoje é o dia da ressurreição do Senhor. Vamos tocar os sinos e realizar o culto como de costume e deixar o problema nas mãos de Deus. Só conhecemos nossas fraquezas e não o poder de Deus</a:t>
            </a:r>
            <a:r>
              <a:rPr lang="pt-BR" sz="2800" dirty="0" smtClean="0">
                <a:solidFill>
                  <a:schemeClr val="bg1"/>
                </a:solidFill>
                <a:latin typeface="Arial" pitchFamily="34" charset="0"/>
                <a:ea typeface="Times New Roman" pitchFamily="18" charset="0"/>
                <a:cs typeface="Arial" pitchFamily="34" charset="0"/>
              </a:rPr>
              <a:t>. Aquele discurso produziu um grande efeito naqueles líderes em </a:t>
            </a:r>
            <a:r>
              <a:rPr lang="pt-BR" sz="2800" dirty="0" err="1" smtClean="0">
                <a:solidFill>
                  <a:schemeClr val="bg1"/>
                </a:solidFill>
                <a:latin typeface="Arial" pitchFamily="34" charset="0"/>
                <a:ea typeface="Times New Roman" pitchFamily="18" charset="0"/>
                <a:cs typeface="Arial" pitchFamily="34" charset="0"/>
              </a:rPr>
              <a:t>Feldkirch</a:t>
            </a:r>
            <a:r>
              <a:rPr lang="pt-BR" sz="2800" dirty="0" smtClean="0">
                <a:solidFill>
                  <a:schemeClr val="bg1"/>
                </a:solidFill>
                <a:latin typeface="Arial" pitchFamily="34" charset="0"/>
                <a:ea typeface="Times New Roman" pitchFamily="18" charset="0"/>
                <a:cs typeface="Arial" pitchFamily="34" charset="0"/>
              </a:rPr>
              <a:t>. Eles decidiram aceitar o plano do pastor. </a:t>
            </a:r>
            <a:endParaRPr kumimoji="0" lang="pt-BR" sz="2800" b="0"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467544" y="1340187"/>
            <a:ext cx="8280920" cy="4401205"/>
          </a:xfrm>
          <a:prstGeom prst="rect">
            <a:avLst/>
          </a:prstGeom>
          <a:ln>
            <a:headEnd/>
            <a:tailEnd/>
          </a:ln>
          <a:effectLst>
            <a:glow rad="228600">
              <a:schemeClr val="accent2">
                <a:satMod val="175000"/>
                <a:alpha val="40000"/>
              </a:scheme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B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pt-BR" sz="28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Em alguns instantes todos ouviram os sinos tocarem no campanário da igreja alto e claro anunciando alegremente a ressurreição do Salvador. Aquele som ecoou até as tropas francesas que posicionavam seus canhões e baionetas. Os oficiais concluíram que aquele toque repentino dos sinos significava que o exército austríaco havia chegado durante a noite,e</a:t>
            </a:r>
            <a:r>
              <a:rPr kumimoji="0" lang="pt-BR" sz="2800" b="0" i="0" u="none" strike="noStrike" cap="none" normalizeH="0" dirty="0" smtClean="0">
                <a:ln>
                  <a:noFill/>
                </a:ln>
                <a:solidFill>
                  <a:schemeClr val="bg1"/>
                </a:solidFill>
                <a:effectLst/>
                <a:latin typeface="Arial" pitchFamily="34" charset="0"/>
                <a:ea typeface="Times New Roman" pitchFamily="18" charset="0"/>
                <a:cs typeface="Arial" pitchFamily="34" charset="0"/>
              </a:rPr>
              <a:t> bateram em retirada</a:t>
            </a:r>
            <a:r>
              <a:rPr kumimoji="0" lang="pt-BR" sz="2800" b="1" i="0" u="none" strike="noStrike" cap="none" normalizeH="0" dirty="0" smtClean="0">
                <a:ln>
                  <a:noFill/>
                </a:ln>
                <a:solidFill>
                  <a:schemeClr val="bg1"/>
                </a:solidFill>
                <a:effectLst/>
                <a:latin typeface="Arial" pitchFamily="34" charset="0"/>
                <a:ea typeface="Times New Roman" pitchFamily="18" charset="0"/>
                <a:cs typeface="Arial" pitchFamily="34" charset="0"/>
              </a:rPr>
              <a:t>. </a:t>
            </a:r>
            <a:r>
              <a:rPr kumimoji="0" lang="pt-BR" sz="2800" i="0"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Não existe melhor notícia no mundo do que a notícia da ressurreição de Cristo.</a:t>
            </a:r>
            <a:endParaRPr kumimoji="0" lang="pt-BR" sz="2800" i="0" u="none" strike="noStrike" cap="none" normalizeH="0" baseline="0" dirty="0" smtClean="0">
              <a:ln>
                <a:noFill/>
              </a:ln>
              <a:solidFill>
                <a:srgbClr val="00206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0" y="898267"/>
            <a:ext cx="9144000" cy="35394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49325" algn="l"/>
              </a:tabLst>
            </a:pP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lang="pt-BR" sz="2400" dirty="0" smtClean="0">
                <a:latin typeface="Arial" pitchFamily="34" charset="0"/>
                <a:cs typeface="Arial" pitchFamily="34" charset="0"/>
              </a:rPr>
              <a:t>Depois da ressurreição, os sacerdotes e principais puseram em circulação o boato de que Cristo não morrera na cruz, que apenas desmaiara e revivera posteriormente. </a:t>
            </a:r>
            <a:r>
              <a:rPr lang="pt-BR" sz="2400" dirty="0" err="1" smtClean="0">
                <a:latin typeface="Arial" pitchFamily="34" charset="0"/>
                <a:cs typeface="Arial" pitchFamily="34" charset="0"/>
              </a:rPr>
              <a:t>Dtn</a:t>
            </a:r>
            <a:r>
              <a:rPr lang="pt-BR" sz="2400" dirty="0" smtClean="0">
                <a:latin typeface="Arial" pitchFamily="34" charset="0"/>
                <a:cs typeface="Arial" pitchFamily="34" charset="0"/>
              </a:rPr>
              <a:t> 772</a:t>
            </a:r>
            <a:endParaRPr kumimoji="0" lang="pt-BR" sz="2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pt-BR"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Existem testemunhos que provam que realmente Ele morreu.</a:t>
            </a:r>
            <a:endParaRPr kumimoji="0" lang="pt-BR"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 próprio Jesus anunciou com antecedência Sua morte. Quando Lhe pediram milagre, disse: “Assim como Jonas estive 3 dias e 3 noites no ventre da baleia, assim o Filho do Homem estará 3 dias e 3 noites no </a:t>
            </a:r>
            <a:r>
              <a:rPr lang="pt-BR" sz="2400" dirty="0" smtClean="0">
                <a:latin typeface="Arial" pitchFamily="34" charset="0"/>
                <a:ea typeface="Times New Roman" pitchFamily="18" charset="0"/>
                <a:cs typeface="Arial" pitchFamily="34" charset="0"/>
              </a:rPr>
              <a:t>seio</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da Terra. </a:t>
            </a:r>
            <a:r>
              <a:rPr kumimoji="0" lang="pt-BR"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Mt</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lang="pt-BR" sz="2400" dirty="0" smtClean="0">
                <a:latin typeface="Arial" pitchFamily="34" charset="0"/>
                <a:ea typeface="Times New Roman" pitchFamily="18" charset="0"/>
                <a:cs typeface="Arial" pitchFamily="34" charset="0"/>
              </a:rPr>
              <a:t>12:40</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pt-BR"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jesus morte (96)"/>
          <p:cNvPicPr>
            <a:picLocks noChangeAspect="1" noChangeArrowheads="1"/>
          </p:cNvPicPr>
          <p:nvPr/>
        </p:nvPicPr>
        <p:blipFill>
          <a:blip r:embed="rId2" cstate="print"/>
          <a:srcRect/>
          <a:stretch>
            <a:fillRect/>
          </a:stretch>
        </p:blipFill>
        <p:spPr bwMode="auto">
          <a:xfrm>
            <a:off x="4499992" y="4509120"/>
            <a:ext cx="4427984" cy="2348880"/>
          </a:xfrm>
          <a:prstGeom prst="rect">
            <a:avLst/>
          </a:prstGeom>
          <a:ln>
            <a:noFill/>
          </a:ln>
          <a:effectLst>
            <a:softEdge rad="112500"/>
          </a:effectLst>
        </p:spPr>
      </p:pic>
      <p:pic>
        <p:nvPicPr>
          <p:cNvPr id="4" name="Picture 4" descr="JESUScRUZ1"/>
          <p:cNvPicPr>
            <a:picLocks noChangeAspect="1" noChangeArrowheads="1"/>
          </p:cNvPicPr>
          <p:nvPr/>
        </p:nvPicPr>
        <p:blipFill>
          <a:blip r:embed="rId3" cstate="print"/>
          <a:srcRect/>
          <a:stretch>
            <a:fillRect/>
          </a:stretch>
        </p:blipFill>
        <p:spPr bwMode="auto">
          <a:xfrm>
            <a:off x="179512" y="4509120"/>
            <a:ext cx="3960440" cy="2348879"/>
          </a:xfrm>
          <a:prstGeom prst="rect">
            <a:avLst/>
          </a:prstGeom>
          <a:ln>
            <a:noFill/>
          </a:ln>
          <a:effectLst>
            <a:softEdge rad="112500"/>
          </a:effectLst>
        </p:spPr>
      </p:pic>
      <p:sp>
        <p:nvSpPr>
          <p:cNvPr id="7" name="Retângulo 6"/>
          <p:cNvSpPr/>
          <p:nvPr/>
        </p:nvSpPr>
        <p:spPr>
          <a:xfrm>
            <a:off x="0" y="0"/>
            <a:ext cx="9158148" cy="584775"/>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r>
              <a:rPr lang="pt-BR" sz="3200" b="1" dirty="0" smtClean="0"/>
              <a:t>Estava Jesus realmente morto quando foi sepultado?</a:t>
            </a:r>
            <a:endParaRPr lang="pt-BR" sz="32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323528" y="764704"/>
            <a:ext cx="8460432" cy="5386090"/>
          </a:xfrm>
          <a:prstGeom prst="rect">
            <a:avLst/>
          </a:prstGeom>
          <a:ln>
            <a:headEnd/>
            <a:tailEnd/>
          </a:ln>
          <a:effectLst>
            <a:glow rad="228600">
              <a:schemeClr val="accent2">
                <a:satMod val="175000"/>
                <a:alpha val="40000"/>
              </a:scheme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49325" algn="l"/>
              </a:tabLst>
            </a:pP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pt-BR" sz="3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Mais tarde, aproximando dos momentos de crise, Ele disse: “Esta noite todos vós vos escandalizareis comigo: porque está escrito: Ferirei o pastor e as ovelhas ficarão dispersas. Mas depois da Minha ressurreição irei adiante de vós para a Galiléia.  </a:t>
            </a:r>
            <a:r>
              <a:rPr kumimoji="0" lang="pt-BR" sz="3200" b="0" i="0" u="none" strike="noStrike" cap="none" normalizeH="0" baseline="0" dirty="0" err="1" smtClean="0">
                <a:ln>
                  <a:noFill/>
                </a:ln>
                <a:solidFill>
                  <a:schemeClr val="bg1"/>
                </a:solidFill>
                <a:effectLst/>
                <a:latin typeface="Arial" pitchFamily="34" charset="0"/>
                <a:ea typeface="Times New Roman" pitchFamily="18" charset="0"/>
                <a:cs typeface="Arial" pitchFamily="34" charset="0"/>
              </a:rPr>
              <a:t>Mt</a:t>
            </a:r>
            <a:r>
              <a:rPr kumimoji="0" lang="pt-BR" sz="3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26:31 e 32”.</a:t>
            </a:r>
            <a:endParaRPr kumimoji="0" lang="pt-BR" sz="3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49325" algn="l"/>
              </a:tabLst>
            </a:pPr>
            <a:r>
              <a:rPr kumimoji="0" lang="pt-BR" sz="3200" b="0" i="0" u="sng" strike="noStrike" cap="none" normalizeH="0" baseline="0" dirty="0" smtClean="0">
                <a:ln>
                  <a:noFill/>
                </a:ln>
                <a:solidFill>
                  <a:schemeClr val="bg1"/>
                </a:solidFill>
                <a:effectLst/>
                <a:latin typeface="Arial" pitchFamily="34" charset="0"/>
                <a:ea typeface="Times New Roman" pitchFamily="18" charset="0"/>
                <a:cs typeface="Arial" pitchFamily="34" charset="0"/>
              </a:rPr>
              <a:t>Os 4 evangelistas confirmaram</a:t>
            </a:r>
            <a:r>
              <a:rPr kumimoji="0" lang="pt-BR" sz="3200" b="0" i="0" u="sng" strike="noStrike" cap="none" normalizeH="0" dirty="0" smtClean="0">
                <a:ln>
                  <a:noFill/>
                </a:ln>
                <a:solidFill>
                  <a:schemeClr val="bg1"/>
                </a:solidFill>
                <a:effectLst/>
                <a:latin typeface="Arial" pitchFamily="34" charset="0"/>
                <a:ea typeface="Times New Roman" pitchFamily="18" charset="0"/>
                <a:cs typeface="Arial" pitchFamily="34" charset="0"/>
              </a:rPr>
              <a:t> e</a:t>
            </a:r>
            <a:r>
              <a:rPr kumimoji="0" lang="pt-BR" sz="3200" b="0" i="0" u="sng" strike="noStrike" cap="none" normalizeH="0" baseline="0" dirty="0" smtClean="0">
                <a:ln>
                  <a:noFill/>
                </a:ln>
                <a:solidFill>
                  <a:schemeClr val="bg1"/>
                </a:solidFill>
                <a:effectLst/>
                <a:latin typeface="Arial" pitchFamily="34" charset="0"/>
                <a:ea typeface="Times New Roman" pitchFamily="18" charset="0"/>
                <a:cs typeface="Arial" pitchFamily="34" charset="0"/>
              </a:rPr>
              <a:t> registraram </a:t>
            </a:r>
            <a:r>
              <a:rPr lang="pt-BR" sz="3200" u="sng" dirty="0" smtClean="0">
                <a:solidFill>
                  <a:schemeClr val="bg1"/>
                </a:solidFill>
                <a:latin typeface="Arial" pitchFamily="34" charset="0"/>
                <a:ea typeface="Times New Roman" pitchFamily="18" charset="0"/>
                <a:cs typeface="Arial" pitchFamily="34" charset="0"/>
              </a:rPr>
              <a:t>sua morte</a:t>
            </a:r>
            <a:r>
              <a:rPr kumimoji="0" lang="pt-BR" sz="3200" b="0" i="0" u="sng" strike="noStrike" cap="none" normalizeH="0" baseline="0" dirty="0" smtClean="0">
                <a:ln>
                  <a:noFill/>
                </a:ln>
                <a:solidFill>
                  <a:schemeClr val="bg1"/>
                </a:solidFill>
                <a:effectLst/>
                <a:latin typeface="Arial" pitchFamily="34" charset="0"/>
                <a:ea typeface="Times New Roman" pitchFamily="18" charset="0"/>
                <a:cs typeface="Arial" pitchFamily="34" charset="0"/>
              </a:rPr>
              <a:t> </a:t>
            </a:r>
            <a:r>
              <a:rPr kumimoji="0" lang="pt-BR" sz="3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 historiadores contemporâneos também</a:t>
            </a:r>
            <a:r>
              <a:rPr kumimoji="0" lang="pt-BR" sz="3200" b="0" i="0" u="none" strike="noStrike" cap="none" normalizeH="0" dirty="0" smtClean="0">
                <a:ln>
                  <a:noFill/>
                </a:ln>
                <a:solidFill>
                  <a:schemeClr val="bg1"/>
                </a:solidFill>
                <a:effectLst/>
                <a:latin typeface="Arial" pitchFamily="34" charset="0"/>
                <a:ea typeface="Times New Roman" pitchFamily="18" charset="0"/>
                <a:cs typeface="Arial" pitchFamily="34" charset="0"/>
              </a:rPr>
              <a:t> </a:t>
            </a:r>
            <a:r>
              <a:rPr kumimoji="0" lang="pt-BR" sz="3200" b="0"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testemunharam.</a:t>
            </a:r>
            <a:endParaRPr kumimoji="0" lang="pt-BR" sz="3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949325" algn="l"/>
              </a:tabLst>
            </a:pPr>
            <a:endParaRPr kumimoji="0" lang="pt-BR" sz="2400" b="0"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323528" y="764704"/>
            <a:ext cx="8640960" cy="5693866"/>
          </a:xfrm>
          <a:prstGeom prst="rect">
            <a:avLst/>
          </a:prstGeom>
          <a:effectLst>
            <a:glow rad="228600">
              <a:schemeClr val="accent2">
                <a:satMod val="175000"/>
                <a:alpha val="40000"/>
              </a:schemeClr>
            </a:glow>
            <a:outerShdw blurRad="40000" dist="23000" dir="5400000" rotWithShape="0">
              <a:srgbClr val="000000">
                <a:alpha val="35000"/>
              </a:srgbClr>
            </a:outerShdw>
          </a:effectLst>
        </p:spPr>
        <p:style>
          <a:lnRef idx="0">
            <a:schemeClr val="accent5"/>
          </a:lnRef>
          <a:fillRef idx="3">
            <a:schemeClr val="accent5"/>
          </a:fillRef>
          <a:effectRef idx="3">
            <a:schemeClr val="accent5"/>
          </a:effectRef>
          <a:fontRef idx="minor">
            <a:schemeClr val="lt1"/>
          </a:fontRef>
        </p:style>
        <p:txBody>
          <a:bodyPr wrap="square">
            <a:spAutoFit/>
          </a:bodyPr>
          <a:lstStyle/>
          <a:p>
            <a:pPr lvl="0" eaLnBrk="0" fontAlgn="base" hangingPunct="0">
              <a:spcBef>
                <a:spcPct val="0"/>
              </a:spcBef>
              <a:spcAft>
                <a:spcPct val="0"/>
              </a:spcAft>
              <a:buFontTx/>
              <a:buChar char="•"/>
              <a:tabLst>
                <a:tab pos="949325" algn="l"/>
              </a:tabLst>
            </a:pPr>
            <a:r>
              <a:rPr lang="pt-BR" sz="2800" u="sng" dirty="0" smtClean="0">
                <a:latin typeface="Arial" pitchFamily="34" charset="0"/>
                <a:ea typeface="Times New Roman" pitchFamily="18" charset="0"/>
                <a:cs typeface="Arial" pitchFamily="34" charset="0"/>
              </a:rPr>
              <a:t>Os soldados encarregados de quebrar as pernas </a:t>
            </a:r>
            <a:r>
              <a:rPr lang="pt-BR" sz="2800" dirty="0" smtClean="0">
                <a:latin typeface="Arial" pitchFamily="34" charset="0"/>
                <a:ea typeface="Times New Roman" pitchFamily="18" charset="0"/>
                <a:cs typeface="Arial" pitchFamily="34" charset="0"/>
              </a:rPr>
              <a:t>dos crucificados – João 19:30-35. “Vendo-O morto não Lhe quebrou as pernas”. * Um soldado feriu-O com lança no coração. </a:t>
            </a:r>
            <a:r>
              <a:rPr lang="pt-BR" sz="2800" dirty="0" err="1" smtClean="0">
                <a:latin typeface="Arial" pitchFamily="34" charset="0"/>
                <a:ea typeface="Times New Roman" pitchFamily="18" charset="0"/>
                <a:cs typeface="Arial" pitchFamily="34" charset="0"/>
              </a:rPr>
              <a:t>D.t.</a:t>
            </a:r>
            <a:r>
              <a:rPr lang="pt-BR" sz="2800" dirty="0" smtClean="0">
                <a:latin typeface="Arial" pitchFamily="34" charset="0"/>
                <a:ea typeface="Times New Roman" pitchFamily="18" charset="0"/>
                <a:cs typeface="Arial" pitchFamily="34" charset="0"/>
              </a:rPr>
              <a:t>n 772</a:t>
            </a:r>
          </a:p>
          <a:p>
            <a:pPr lvl="0" eaLnBrk="0" fontAlgn="base" hangingPunct="0">
              <a:spcBef>
                <a:spcPct val="0"/>
              </a:spcBef>
              <a:spcAft>
                <a:spcPct val="0"/>
              </a:spcAft>
              <a:buFontTx/>
              <a:buChar char="•"/>
              <a:tabLst>
                <a:tab pos="949325" algn="l"/>
              </a:tabLst>
            </a:pPr>
            <a:r>
              <a:rPr lang="pt-BR" sz="2800" dirty="0" smtClean="0">
                <a:latin typeface="Arial" pitchFamily="34" charset="0"/>
                <a:cs typeface="Arial" pitchFamily="34" charset="0"/>
              </a:rPr>
              <a:t>Pilatos antes de entregar o corpo de Jesus a José de Arimatéia, obteve da parte do centurião de serviço junto a cruz, a certeza de sua morte. </a:t>
            </a:r>
            <a:r>
              <a:rPr lang="pt-BR" sz="2800" dirty="0" err="1" smtClean="0">
                <a:latin typeface="Arial" pitchFamily="34" charset="0"/>
                <a:cs typeface="Arial" pitchFamily="34" charset="0"/>
              </a:rPr>
              <a:t>D.t.</a:t>
            </a:r>
            <a:r>
              <a:rPr lang="pt-BR" sz="2800" dirty="0" smtClean="0">
                <a:latin typeface="Arial" pitchFamily="34" charset="0"/>
                <a:cs typeface="Arial" pitchFamily="34" charset="0"/>
              </a:rPr>
              <a:t>n 772</a:t>
            </a:r>
          </a:p>
          <a:p>
            <a:pPr lvl="0" eaLnBrk="0" fontAlgn="base" hangingPunct="0">
              <a:spcBef>
                <a:spcPct val="0"/>
              </a:spcBef>
              <a:spcAft>
                <a:spcPct val="0"/>
              </a:spcAft>
              <a:buFontTx/>
              <a:buChar char="•"/>
              <a:tabLst>
                <a:tab pos="949325" algn="l"/>
              </a:tabLst>
            </a:pPr>
            <a:endParaRPr lang="pt-BR" sz="2800" dirty="0" smtClean="0">
              <a:latin typeface="Arial" pitchFamily="34" charset="0"/>
              <a:cs typeface="Arial" pitchFamily="34" charset="0"/>
            </a:endParaRPr>
          </a:p>
          <a:p>
            <a:pPr lvl="0" eaLnBrk="0" fontAlgn="base" hangingPunct="0">
              <a:spcBef>
                <a:spcPct val="0"/>
              </a:spcBef>
              <a:spcAft>
                <a:spcPct val="0"/>
              </a:spcAft>
              <a:buFontTx/>
              <a:buChar char="•"/>
              <a:tabLst>
                <a:tab pos="949325" algn="l"/>
              </a:tabLst>
            </a:pPr>
            <a:r>
              <a:rPr lang="pt-BR" sz="2800" u="sng" dirty="0" smtClean="0">
                <a:latin typeface="Arial" pitchFamily="34" charset="0"/>
                <a:ea typeface="Times New Roman" pitchFamily="18" charset="0"/>
                <a:cs typeface="Arial" pitchFamily="34" charset="0"/>
              </a:rPr>
              <a:t>Os próprios inimigos</a:t>
            </a:r>
            <a:r>
              <a:rPr lang="pt-BR" sz="2800" dirty="0" smtClean="0">
                <a:latin typeface="Arial" pitchFamily="34" charset="0"/>
                <a:ea typeface="Times New Roman" pitchFamily="18" charset="0"/>
                <a:cs typeface="Arial" pitchFamily="34" charset="0"/>
              </a:rPr>
              <a:t> – Temeram as palavras de Jesus. “Em 3 dias ressuscitarei” e mandaram guardar a sepultura. </a:t>
            </a:r>
            <a:r>
              <a:rPr lang="pt-BR" sz="2800" dirty="0" err="1" smtClean="0">
                <a:latin typeface="Arial" pitchFamily="34" charset="0"/>
                <a:ea typeface="Times New Roman" pitchFamily="18" charset="0"/>
                <a:cs typeface="Arial" pitchFamily="34" charset="0"/>
              </a:rPr>
              <a:t>Mt</a:t>
            </a:r>
            <a:r>
              <a:rPr lang="pt-BR" sz="2800" dirty="0" smtClean="0">
                <a:latin typeface="Arial" pitchFamily="34" charset="0"/>
                <a:ea typeface="Times New Roman" pitchFamily="18" charset="0"/>
                <a:cs typeface="Arial" pitchFamily="34" charset="0"/>
              </a:rPr>
              <a:t>. 27: 62-66.</a:t>
            </a:r>
          </a:p>
          <a:p>
            <a:pPr eaLnBrk="0" fontAlgn="base" hangingPunct="0">
              <a:spcBef>
                <a:spcPct val="0"/>
              </a:spcBef>
              <a:spcAft>
                <a:spcPct val="0"/>
              </a:spcAft>
              <a:buFontTx/>
              <a:buChar char="•"/>
              <a:tabLst>
                <a:tab pos="949325" algn="l"/>
              </a:tabLst>
            </a:pPr>
            <a:r>
              <a:rPr lang="pt-BR" sz="2800" b="1" dirty="0" smtClean="0">
                <a:solidFill>
                  <a:srgbClr val="C00000"/>
                </a:solidFill>
                <a:latin typeface="Arial" pitchFamily="34" charset="0"/>
                <a:ea typeface="Times New Roman" pitchFamily="18" charset="0"/>
                <a:cs typeface="Arial" pitchFamily="34" charset="0"/>
              </a:rPr>
              <a:t>Não há em toda história uma morte que seja tão bem provada como a de Cristo  na cruz.</a:t>
            </a:r>
            <a:endParaRPr lang="pt-BR" sz="2800" b="1" dirty="0" smtClean="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0" y="188640"/>
            <a:ext cx="9144000" cy="707886"/>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pt-BR" sz="4000" b="1" dirty="0" smtClean="0"/>
              <a:t>Enquanto Jesus permaneceu no sepulcro</a:t>
            </a:r>
            <a:endParaRPr lang="pt-BR" sz="4000" b="1" dirty="0"/>
          </a:p>
        </p:txBody>
      </p:sp>
      <p:sp>
        <p:nvSpPr>
          <p:cNvPr id="3" name="Retângulo 2"/>
          <p:cNvSpPr/>
          <p:nvPr/>
        </p:nvSpPr>
        <p:spPr>
          <a:xfrm>
            <a:off x="179512" y="1052736"/>
            <a:ext cx="8784976" cy="563231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pt-BR" dirty="0" smtClean="0">
                <a:solidFill>
                  <a:srgbClr val="FF0000"/>
                </a:solidFill>
              </a:rPr>
              <a:t>   </a:t>
            </a:r>
            <a:r>
              <a:rPr lang="pt-BR" sz="2400" dirty="0" smtClean="0">
                <a:solidFill>
                  <a:srgbClr val="FF0000"/>
                </a:solidFill>
              </a:rPr>
              <a:t>Nunca Cristo atraíra a atenção do povo como agora que jazia no túmulo. </a:t>
            </a:r>
            <a:r>
              <a:rPr lang="pt-BR" sz="2400" b="1" dirty="0" smtClean="0">
                <a:solidFill>
                  <a:schemeClr val="accent3">
                    <a:lumMod val="50000"/>
                  </a:schemeClr>
                </a:solidFill>
              </a:rPr>
              <a:t>Como de costume, levaram os doentes e sofredores para os átrios do templo, indagando: Quem nos pode informar acerca de Jesus de Nazaré? </a:t>
            </a:r>
            <a:r>
              <a:rPr lang="pt-BR" sz="2400" dirty="0" smtClean="0">
                <a:solidFill>
                  <a:srgbClr val="FF0000"/>
                </a:solidFill>
              </a:rPr>
              <a:t>Muitos vieram de longe para encontrar Aquele que curava os enfermos e ressuscitava os mortos. </a:t>
            </a:r>
            <a:r>
              <a:rPr lang="pt-BR" sz="2400" dirty="0" smtClean="0">
                <a:solidFill>
                  <a:schemeClr val="accent3">
                    <a:lumMod val="50000"/>
                  </a:schemeClr>
                </a:solidFill>
              </a:rPr>
              <a:t>De todos os lados, ouvia-se o clamor: Queremos Cristo, o Médico.</a:t>
            </a:r>
            <a:r>
              <a:rPr lang="pt-BR" sz="2400" dirty="0" smtClean="0"/>
              <a:t> </a:t>
            </a:r>
            <a:r>
              <a:rPr lang="pt-BR" sz="2400" dirty="0" smtClean="0">
                <a:solidFill>
                  <a:srgbClr val="C00000"/>
                </a:solidFill>
              </a:rPr>
              <a:t>Com persistente ansiedade, indagavam por Ele. Não queriam ser mandados embora. </a:t>
            </a:r>
            <a:r>
              <a:rPr lang="pt-BR" sz="2400" dirty="0" smtClean="0">
                <a:solidFill>
                  <a:srgbClr val="002060"/>
                </a:solidFill>
              </a:rPr>
              <a:t>Mas eram expulsos dos átrios do templo, e foram postados soldados às portas para deter a multidão que chegava com os doentes e moribundos, solicitando entrada.</a:t>
            </a:r>
          </a:p>
          <a:p>
            <a:r>
              <a:rPr lang="pt-BR" sz="2400" dirty="0" smtClean="0"/>
              <a:t>  </a:t>
            </a:r>
            <a:r>
              <a:rPr lang="pt-BR" sz="2400" dirty="0" smtClean="0">
                <a:solidFill>
                  <a:srgbClr val="C00000"/>
                </a:solidFill>
              </a:rPr>
              <a:t>Os sofredores que tinham ido para ser curados pelo Salvador, sucumbiam ante a decepção. </a:t>
            </a:r>
            <a:r>
              <a:rPr lang="pt-BR" sz="2400" b="1" dirty="0" smtClean="0">
                <a:solidFill>
                  <a:srgbClr val="002060"/>
                </a:solidFill>
              </a:rPr>
              <a:t>As ruas estavam cheias de lamentos. </a:t>
            </a:r>
            <a:r>
              <a:rPr lang="pt-BR" sz="2400" b="1" dirty="0" smtClean="0">
                <a:solidFill>
                  <a:schemeClr val="accent3">
                    <a:lumMod val="50000"/>
                  </a:schemeClr>
                </a:solidFill>
              </a:rPr>
              <a:t>Os doentes pereciam à míngua do toque vivificante de Jesus. Médicos eram consultados em vão; não havia eficiência como a daquele que jazia no túmulo de José. </a:t>
            </a:r>
            <a:r>
              <a:rPr lang="pt-BR" sz="2400" dirty="0" err="1" smtClean="0"/>
              <a:t>Dtn</a:t>
            </a:r>
            <a:r>
              <a:rPr lang="pt-BR" sz="2400" dirty="0" smtClean="0"/>
              <a:t> 776</a:t>
            </a:r>
            <a:endParaRPr lang="pt-B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755576" y="284693"/>
            <a:ext cx="7236296"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BR" sz="11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pt-B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539552" y="1268760"/>
            <a:ext cx="8028384" cy="4524315"/>
          </a:xfrm>
          <a:prstGeom prst="rect">
            <a:avLst/>
          </a:prstGeom>
          <a:ln>
            <a:headEnd/>
            <a:tailEnd/>
          </a:ln>
          <a:effectLst>
            <a:glow rad="228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49325" algn="l"/>
              </a:tabLst>
            </a:pP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pt-B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Ilustração</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tab pos="949325" algn="l"/>
              </a:tabLst>
            </a:pPr>
            <a:r>
              <a:rPr lang="pt-BR" sz="2400" dirty="0" smtClean="0">
                <a:latin typeface="Arial" pitchFamily="34" charset="0"/>
                <a:ea typeface="Times New Roman" pitchFamily="18" charset="0"/>
                <a:cs typeface="Arial" pitchFamily="34" charset="0"/>
              </a:rPr>
              <a:t>  </a:t>
            </a: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Um homem desejava criar nova religião. Procurou</a:t>
            </a:r>
            <a:r>
              <a:rPr kumimoji="0" lang="pt-BR" sz="3200" b="0" i="0" u="none" strike="noStrike" cap="none" normalizeH="0" dirty="0" smtClean="0">
                <a:ln>
                  <a:noFill/>
                </a:ln>
                <a:solidFill>
                  <a:schemeClr val="tx1"/>
                </a:solidFill>
                <a:effectLst/>
                <a:latin typeface="Arial" pitchFamily="34" charset="0"/>
                <a:ea typeface="Times New Roman" pitchFamily="18" charset="0"/>
                <a:cs typeface="Arial" pitchFamily="34" charset="0"/>
              </a:rPr>
              <a:t> um a</a:t>
            </a: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migo que o aconselhou: 1- é preciso uma vida sem pecado, 2- Ter obras maravilhosas, 3- Anunciar com antecedência a morte,4- morrer e </a:t>
            </a:r>
            <a:r>
              <a:rPr kumimoji="0" lang="pt-BR" sz="32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ressuscitar</a:t>
            </a:r>
            <a:r>
              <a:rPr kumimoji="0" lang="pt-B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tab pos="949325" algn="l"/>
              </a:tabLst>
            </a:pPr>
            <a:r>
              <a:rPr lang="pt-BR" sz="3200" dirty="0" smtClean="0">
                <a:latin typeface="Arial" pitchFamily="34" charset="0"/>
                <a:cs typeface="Arial" pitchFamily="34" charset="0"/>
              </a:rPr>
              <a:t> Cumprindo estas exigências,você pode criar uma nova religião, sem problema! </a:t>
            </a:r>
            <a:endParaRPr kumimoji="0" lang="pt-B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511</TotalTime>
  <Words>1995</Words>
  <Application>Microsoft Office PowerPoint</Application>
  <PresentationFormat>Apresentação na tela (4:3)</PresentationFormat>
  <Paragraphs>81</Paragraphs>
  <Slides>18</Slides>
  <Notes>0</Notes>
  <HiddenSlides>0</HiddenSlides>
  <MMClips>0</MMClips>
  <ScaleCrop>false</ScaleCrop>
  <HeadingPairs>
    <vt:vector size="4" baseType="variant">
      <vt:variant>
        <vt:lpstr>Tema</vt:lpstr>
      </vt:variant>
      <vt:variant>
        <vt:i4>1</vt:i4>
      </vt:variant>
      <vt:variant>
        <vt:lpstr>Títulos de slides</vt:lpstr>
      </vt:variant>
      <vt:variant>
        <vt:i4>18</vt:i4>
      </vt:variant>
    </vt:vector>
  </HeadingPairs>
  <TitlesOfParts>
    <vt:vector size="19" baseType="lpstr">
      <vt:lpstr>Tema do Office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Alemao</dc:creator>
  <cp:lastModifiedBy>Alemao</cp:lastModifiedBy>
  <cp:revision>13</cp:revision>
  <dcterms:created xsi:type="dcterms:W3CDTF">2013-03-14T14:24:40Z</dcterms:created>
  <dcterms:modified xsi:type="dcterms:W3CDTF">2013-03-19T00:19:57Z</dcterms:modified>
</cp:coreProperties>
</file>