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Masters/slideMaster5.xml" ContentType="application/vnd.openxmlformats-officedocument.presentationml.slideMaster+xml"/>
  <Override PartName="/ppt/slides/slide8.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Lst>
  <p:notesMasterIdLst>
    <p:notesMasterId r:id="rId21"/>
  </p:notesMasterIdLst>
  <p:sldIdLst>
    <p:sldId id="279" r:id="rId6"/>
    <p:sldId id="267" r:id="rId7"/>
    <p:sldId id="268" r:id="rId8"/>
    <p:sldId id="269" r:id="rId9"/>
    <p:sldId id="270" r:id="rId10"/>
    <p:sldId id="271" r:id="rId11"/>
    <p:sldId id="272" r:id="rId12"/>
    <p:sldId id="273" r:id="rId13"/>
    <p:sldId id="274" r:id="rId14"/>
    <p:sldId id="275" r:id="rId15"/>
    <p:sldId id="266" r:id="rId16"/>
    <p:sldId id="281" r:id="rId17"/>
    <p:sldId id="283" r:id="rId18"/>
    <p:sldId id="285" r:id="rId19"/>
    <p:sldId id="284" r:id="rId20"/>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24" autoAdjust="0"/>
  </p:normalViewPr>
  <p:slideViewPr>
    <p:cSldViewPr>
      <p:cViewPr varScale="1">
        <p:scale>
          <a:sx n="69" d="100"/>
          <a:sy n="69" d="100"/>
        </p:scale>
        <p:origin x="-141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91A001-E5E2-4CAA-9131-992E244921A1}" type="datetimeFigureOut">
              <a:rPr lang="pt-BR" smtClean="0"/>
              <a:pPr/>
              <a:t>17/03/2013</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4A36C6-0E28-4C6A-9DB8-8A17D63612B3}" type="slidenum">
              <a:rPr lang="pt-BR" smtClean="0"/>
              <a:pPr/>
              <a:t>‹nº›</a:t>
            </a:fld>
            <a:endParaRPr lang="pt-B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8E4A36C6-0E28-4C6A-9DB8-8A17D63612B3}" type="slidenum">
              <a:rPr lang="pt-BR" smtClean="0"/>
              <a:pPr/>
              <a:t>8</a:t>
            </a:fld>
            <a:endParaRPr lang="pt-B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249E3C0-11AB-4819-A107-A9E54313FE1C}"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06E68DD-27C8-40CC-A039-3108B1E216A1}"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79B84B3-8A42-421D-B91E-44A7972EE553}"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50D11B9-146E-4817-9B99-788EFF65F1FC}"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6E11A10-EF71-44FB-963F-FC608CEB134E}"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F203E1F-7034-4D04-ACDE-8B2703877A80}"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32483476-CAA4-4A87-AAA3-B56A3EA7A9BD}"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5420F75-AB4E-44A5-9D18-4DD83DE5DE16}"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7566936-8B30-41E6-B4B1-D1F518860D96}"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2A2261C-D2CD-40EF-8A77-26F0FAEBED66}"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B739CCC-8105-43D2-B6E9-491C28DAA57F}"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2F9925-C3A2-45CE-8530-5B27540C1A2B}"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72D8A0B-46E6-4717-8C3D-EAEB6A47F411}"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34BF58C-CF38-4B6A-948D-45D38D5BAD37}"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F7A7BF5-5787-4BBC-8993-33409274846B}"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14CB88C-3E5C-4AC5-94A7-EFE4132F6BC1}"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E28A237-08FA-4CFC-A333-D2557A910A40}"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A888469-E285-47C9-9417-496B4C582BC2}"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02DCDEB-F8EB-423C-B9FD-29F3F8E56A0F}"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0BB4412-A655-4D6D-B1FD-33B14C3DD99F}"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1982024-07F2-44D1-A601-5DFE7D37F707}"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5FB107-B0C4-4A4A-8BF3-42ABAA09DC7A}"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2F9925-C3A2-45CE-8530-5B27540C1A2B}"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72D8A0B-46E6-4717-8C3D-EAEB6A47F411}"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34BF58C-CF38-4B6A-948D-45D38D5BAD37}"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F7A7BF5-5787-4BBC-8993-33409274846B}"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14CB88C-3E5C-4AC5-94A7-EFE4132F6BC1}"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E28A237-08FA-4CFC-A333-D2557A910A40}"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A888469-E285-47C9-9417-496B4C582BC2}"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02DCDEB-F8EB-423C-B9FD-29F3F8E56A0F}"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0BB4412-A655-4D6D-B1FD-33B14C3DD99F}"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1982024-07F2-44D1-A601-5DFE7D37F707}"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5FB107-B0C4-4A4A-8BF3-42ABAA09DC7A}"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B2F9925-C3A2-45CE-8530-5B27540C1A2B}"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72D8A0B-46E6-4717-8C3D-EAEB6A47F411}"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34BF58C-CF38-4B6A-948D-45D38D5BAD37}"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F7A7BF5-5787-4BBC-8993-33409274846B}"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14CB88C-3E5C-4AC5-94A7-EFE4132F6BC1}"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E28A237-08FA-4CFC-A333-D2557A910A40}"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A888469-E285-47C9-9417-496B4C582BC2}"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02DCDEB-F8EB-423C-B9FD-29F3F8E56A0F}"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0BB4412-A655-4D6D-B1FD-33B14C3DD99F}"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1982024-07F2-44D1-A601-5DFE7D37F707}"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4"/>
          <p:cNvSpPr>
            <a:spLocks noGrp="1" noChangeArrowheads="1"/>
          </p:cNvSpPr>
          <p:nvPr>
            <p:ph type="dt" sz="half" idx="10"/>
          </p:nvPr>
        </p:nvSpPr>
        <p:spPr>
          <a:ln/>
        </p:spPr>
        <p:txBody>
          <a:bodyPr/>
          <a:lstStyle>
            <a:lvl1pPr>
              <a:defRPr/>
            </a:lvl1pPr>
          </a:lstStyle>
          <a:p>
            <a:pPr>
              <a:defRPr/>
            </a:pPr>
            <a:endParaRPr lang="pt-B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pt-B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5FB107-B0C4-4A4A-8BF3-42ABAA09DC7A}" type="slidenum">
              <a:rPr lang="pt-BR">
                <a:solidFill>
                  <a:srgbClr val="000000"/>
                </a:solidFill>
              </a:rPr>
              <a:pPr>
                <a:defRPr/>
              </a:pPr>
              <a:t>‹nº›</a:t>
            </a:fld>
            <a:endParaRPr lang="pt-BR">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69089B1E-C64D-4ECF-806C-037B9032F9C8}" type="datetimeFigureOut">
              <a:rPr lang="pt-BR" smtClean="0"/>
              <a:pPr/>
              <a:t>17/03/2013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D9C0A9C-FA88-4EAD-924E-94DC4497AE68}"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089B1E-C64D-4ECF-806C-037B9032F9C8}" type="datetimeFigureOut">
              <a:rPr lang="pt-BR" smtClean="0"/>
              <a:pPr/>
              <a:t>17/03/2013</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9C0A9C-FA88-4EAD-924E-94DC4497AE68}"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estilo do título mestre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pt-BR">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pt-BR">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4E960A8B-C5BF-4BC1-B9C9-FF323B430DC4}" type="slidenum">
              <a:rPr lang="pt-BR">
                <a:solidFill>
                  <a:srgbClr val="000000"/>
                </a:solidFill>
              </a:rPr>
              <a:pPr fontAlgn="base">
                <a:spcBef>
                  <a:spcPct val="0"/>
                </a:spcBef>
                <a:spcAft>
                  <a:spcPct val="0"/>
                </a:spcAft>
                <a:defRPr/>
              </a:pPr>
              <a:t>‹nº›</a:t>
            </a:fld>
            <a:endParaRPr lang="pt-BR">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estilo do título mestre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pt-BR">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pt-BR">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B15B811F-9E93-4CE0-81DE-2D48E2C7AABF}" type="slidenum">
              <a:rPr lang="pt-BR">
                <a:solidFill>
                  <a:srgbClr val="000000"/>
                </a:solidFill>
              </a:rPr>
              <a:pPr fontAlgn="base">
                <a:spcBef>
                  <a:spcPct val="0"/>
                </a:spcBef>
                <a:spcAft>
                  <a:spcPct val="0"/>
                </a:spcAft>
                <a:defRPr/>
              </a:pPr>
              <a:t>‹nº›</a:t>
            </a:fld>
            <a:endParaRPr lang="pt-BR">
              <a:solidFill>
                <a:srgbClr val="000000"/>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estilo do título mestre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pt-BR">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pt-BR">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B15B811F-9E93-4CE0-81DE-2D48E2C7AABF}" type="slidenum">
              <a:rPr lang="pt-BR">
                <a:solidFill>
                  <a:srgbClr val="000000"/>
                </a:solidFill>
              </a:rPr>
              <a:pPr fontAlgn="base">
                <a:spcBef>
                  <a:spcPct val="0"/>
                </a:spcBef>
                <a:spcAft>
                  <a:spcPct val="0"/>
                </a:spcAft>
                <a:defRPr/>
              </a:pPr>
              <a:t>‹nº›</a:t>
            </a:fld>
            <a:endParaRPr lang="pt-BR">
              <a:solidFill>
                <a:srgbClr val="000000"/>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smtClean="0"/>
              <a:t>Clique para editar o estilo do título mestre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pt-BR">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pt-BR">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B15B811F-9E93-4CE0-81DE-2D48E2C7AABF}" type="slidenum">
              <a:rPr lang="pt-BR">
                <a:solidFill>
                  <a:srgbClr val="000000"/>
                </a:solidFill>
              </a:rPr>
              <a:pPr fontAlgn="base">
                <a:spcBef>
                  <a:spcPct val="0"/>
                </a:spcBef>
                <a:spcAft>
                  <a:spcPct val="0"/>
                </a:spcAft>
                <a:defRPr/>
              </a:pPr>
              <a:t>‹nº›</a:t>
            </a:fld>
            <a:endParaRPr lang="pt-BR">
              <a:solidFill>
                <a:srgbClr val="000000"/>
              </a:solidFill>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Retângulo 1"/>
          <p:cNvSpPr/>
          <p:nvPr/>
        </p:nvSpPr>
        <p:spPr>
          <a:xfrm>
            <a:off x="899592" y="4509120"/>
            <a:ext cx="7329579" cy="1569660"/>
          </a:xfrm>
          <a:prstGeom prst="rect">
            <a:avLst/>
          </a:prstGeom>
          <a:solidFill>
            <a:schemeClr val="tx1"/>
          </a:solidFill>
        </p:spPr>
        <p:txBody>
          <a:bodyPr wrap="square">
            <a:spAutoFit/>
          </a:bodyPr>
          <a:lstStyle/>
          <a:p>
            <a:r>
              <a:rPr lang="pt-BR" sz="4800" b="1" dirty="0" smtClean="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ea typeface="Times New Roman" pitchFamily="18" charset="0"/>
                <a:cs typeface="Arial" pitchFamily="34" charset="0"/>
              </a:rPr>
              <a:t>  UM  AMOR  ESCRITO  </a:t>
            </a:r>
          </a:p>
          <a:p>
            <a:r>
              <a:rPr lang="pt-BR" sz="4800" b="1" dirty="0" smtClean="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ea typeface="Times New Roman" pitchFamily="18" charset="0"/>
                <a:cs typeface="Arial" pitchFamily="34" charset="0"/>
              </a:rPr>
              <a:t>COM SANGUE.</a:t>
            </a:r>
            <a:endParaRPr lang="pt-BR" sz="4800" dirty="0"/>
          </a:p>
        </p:txBody>
      </p:sp>
      <p:sp>
        <p:nvSpPr>
          <p:cNvPr id="3" name="Retângulo 2"/>
          <p:cNvSpPr/>
          <p:nvPr/>
        </p:nvSpPr>
        <p:spPr>
          <a:xfrm>
            <a:off x="971600" y="3573016"/>
            <a:ext cx="7128792" cy="923330"/>
          </a:xfrm>
          <a:prstGeom prst="rect">
            <a:avLst/>
          </a:prstGeom>
        </p:spPr>
        <p:txBody>
          <a:bodyPr wrap="square">
            <a:spAutoFit/>
          </a:bodyPr>
          <a:lstStyle/>
          <a:p>
            <a:r>
              <a:rPr lang="pt-BR" b="1" dirty="0" smtClean="0">
                <a:latin typeface="Arial" pitchFamily="34" charset="0"/>
                <a:cs typeface="Arial" pitchFamily="34" charset="0"/>
              </a:rPr>
              <a:t>  </a:t>
            </a:r>
            <a:r>
              <a:rPr lang="pt-BR" b="1" dirty="0" smtClean="0">
                <a:solidFill>
                  <a:srgbClr val="00B0F0"/>
                </a:solidFill>
                <a:latin typeface="Arial" pitchFamily="34" charset="0"/>
                <a:cs typeface="Arial" pitchFamily="34" charset="0"/>
              </a:rPr>
              <a:t>Porque Deus amou o mundo de tal maneira que deu o seu Filho unigênito, para que todo aquele que nele crê não pereça, mas tenha a vida eterna. S.Jo 3:16</a:t>
            </a:r>
            <a:endParaRPr lang="pt-BR" dirty="0">
              <a:solidFill>
                <a:srgbClr val="00B0F0"/>
              </a:solidFill>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0" y="184666"/>
            <a:ext cx="9463809" cy="710963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tab pos="979488" algn="l"/>
              </a:tabLst>
            </a:pPr>
            <a:r>
              <a:rPr kumimoji="0" lang="pt-BR" sz="3200" b="1" i="0" u="none" strike="noStrike" normalizeH="0" baseline="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Arial" pitchFamily="34" charset="0"/>
                <a:ea typeface="Times New Roman" pitchFamily="18" charset="0"/>
                <a:cs typeface="Arial" pitchFamily="34" charset="0"/>
              </a:rPr>
              <a:t> </a:t>
            </a:r>
            <a:r>
              <a:rPr kumimoji="0" lang="pt-BR" sz="3600" b="1" i="0" u="none" strike="noStrike" normalizeH="0" baseline="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Arial" pitchFamily="34" charset="0"/>
                <a:ea typeface="Times New Roman" pitchFamily="18" charset="0"/>
                <a:cs typeface="Arial" pitchFamily="34" charset="0"/>
              </a:rPr>
              <a:t>A maior prova de amor e amizade. </a:t>
            </a:r>
            <a:endParaRPr kumimoji="0" lang="pt-B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79488" algn="l"/>
              </a:tabLst>
            </a:pPr>
            <a:endPar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lvl="0" eaLnBrk="0" fontAlgn="base" hangingPunct="0">
              <a:spcBef>
                <a:spcPct val="0"/>
              </a:spcBef>
              <a:spcAft>
                <a:spcPct val="0"/>
              </a:spcAft>
              <a:buFontTx/>
              <a:buChar char="•"/>
              <a:tabLst>
                <a:tab pos="979488" algn="l"/>
              </a:tabLst>
            </a:pPr>
            <a:r>
              <a:rPr lang="pt-BR" sz="2400" b="1" dirty="0" smtClean="0"/>
              <a:t> </a:t>
            </a:r>
            <a:r>
              <a:rPr lang="pt-BR" sz="3200" dirty="0" smtClean="0"/>
              <a:t>Ninguém tem maior amor do que este, de dar alguém </a:t>
            </a:r>
          </a:p>
          <a:p>
            <a:pPr lvl="0" eaLnBrk="0" fontAlgn="base" hangingPunct="0">
              <a:spcBef>
                <a:spcPct val="0"/>
              </a:spcBef>
              <a:spcAft>
                <a:spcPct val="0"/>
              </a:spcAft>
              <a:tabLst>
                <a:tab pos="979488" algn="l"/>
              </a:tabLst>
            </a:pPr>
            <a:r>
              <a:rPr lang="pt-BR" sz="3200" dirty="0" smtClean="0"/>
              <a:t>a sua vida pelos seus amigos.   </a:t>
            </a:r>
            <a:r>
              <a:rPr lang="pt-BR" sz="3200" u="sng" dirty="0" smtClean="0">
                <a:latin typeface="Arial" pitchFamily="34" charset="0"/>
                <a:ea typeface="Times New Roman" pitchFamily="18" charset="0"/>
                <a:cs typeface="Arial" pitchFamily="34" charset="0"/>
              </a:rPr>
              <a:t>S. João 15:13</a:t>
            </a:r>
            <a:r>
              <a:rPr lang="pt-BR" sz="3200" dirty="0" smtClean="0">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tabLst>
                <a:tab pos="979488" algn="l"/>
              </a:tabLst>
            </a:pPr>
            <a:r>
              <a:rPr lang="pt-BR" sz="2400" dirty="0" smtClean="0">
                <a:latin typeface="Arial" pitchFamily="34"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tabLst>
                <a:tab pos="979488" algn="l"/>
              </a:tabLst>
            </a:pPr>
            <a:r>
              <a:rPr kumimoji="0" lang="pt-BR"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REGENERAÇÃO </a:t>
            </a:r>
            <a:endParaRPr kumimoji="0" lang="pt-BR"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539750" algn="l" defTabSz="914400" rtl="0" eaLnBrk="0" fontAlgn="base" latinLnBrk="0" hangingPunct="0">
              <a:lnSpc>
                <a:spcPct val="100000"/>
              </a:lnSpc>
              <a:spcBef>
                <a:spcPct val="0"/>
              </a:spcBef>
              <a:spcAft>
                <a:spcPct val="0"/>
              </a:spcAft>
              <a:buClrTx/>
              <a:buSzTx/>
              <a:buFontTx/>
              <a:buNone/>
              <a:tabLst>
                <a:tab pos="979488" algn="l"/>
              </a:tabLst>
            </a:pPr>
            <a:endParaRPr kumimoji="0" lang="pt-BR" sz="20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endParaRPr>
          </a:p>
          <a:p>
            <a:pPr marL="0" marR="0" lvl="0" indent="539750" algn="l" defTabSz="914400" rtl="0" eaLnBrk="0" fontAlgn="base" latinLnBrk="0" hangingPunct="0">
              <a:lnSpc>
                <a:spcPct val="100000"/>
              </a:lnSpc>
              <a:spcBef>
                <a:spcPct val="0"/>
              </a:spcBef>
              <a:spcAft>
                <a:spcPct val="0"/>
              </a:spcAft>
              <a:buClrTx/>
              <a:buSzTx/>
              <a:buFontTx/>
              <a:buNone/>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Pelo homem perdido </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539750" algn="l" defTabSz="914400" rtl="0" eaLnBrk="0" fontAlgn="base" latinLnBrk="0" hangingPunct="0">
              <a:lnSpc>
                <a:spcPct val="100000"/>
              </a:lnSpc>
              <a:spcBef>
                <a:spcPct val="0"/>
              </a:spcBef>
              <a:spcAft>
                <a:spcPct val="0"/>
              </a:spcAft>
              <a:buClrTx/>
              <a:buSzTx/>
              <a:buFontTx/>
              <a:buNone/>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com os braços abertos na cruz tosca e dura </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539750" algn="l" defTabSz="914400" rtl="0" eaLnBrk="0" fontAlgn="base" latinLnBrk="0" hangingPunct="0">
              <a:lnSpc>
                <a:spcPct val="100000"/>
              </a:lnSpc>
              <a:spcBef>
                <a:spcPct val="0"/>
              </a:spcBef>
              <a:spcAft>
                <a:spcPct val="0"/>
              </a:spcAft>
              <a:buClrTx/>
              <a:buSzTx/>
              <a:buFontTx/>
              <a:buNone/>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se arriscou Jesus Cristo </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539750" algn="l" defTabSz="914400" rtl="0" eaLnBrk="0" fontAlgn="base" latinLnBrk="0" hangingPunct="0">
              <a:lnSpc>
                <a:spcPct val="100000"/>
              </a:lnSpc>
              <a:spcBef>
                <a:spcPct val="0"/>
              </a:spcBef>
              <a:spcAft>
                <a:spcPct val="0"/>
              </a:spcAft>
              <a:buClrTx/>
              <a:buSzTx/>
              <a:buFontTx/>
              <a:buNone/>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e por dar-lhe a vida </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539750" algn="l" defTabSz="914400" rtl="0" eaLnBrk="0" fontAlgn="base" latinLnBrk="0" hangingPunct="0">
              <a:lnSpc>
                <a:spcPct val="100000"/>
              </a:lnSpc>
              <a:spcBef>
                <a:spcPct val="0"/>
              </a:spcBef>
              <a:spcAft>
                <a:spcPct val="0"/>
              </a:spcAft>
              <a:buClrTx/>
              <a:buSzTx/>
              <a:buFontTx/>
              <a:buNone/>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santidade e formosura, </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539750" algn="l" defTabSz="914400" rtl="0" eaLnBrk="0" fontAlgn="base" latinLnBrk="0" hangingPunct="0">
              <a:lnSpc>
                <a:spcPct val="100000"/>
              </a:lnSpc>
              <a:spcBef>
                <a:spcPct val="0"/>
              </a:spcBef>
              <a:spcAft>
                <a:spcPct val="0"/>
              </a:spcAft>
              <a:buClrTx/>
              <a:buSzTx/>
              <a:buFontTx/>
              <a:buNone/>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sofreu no Calvário </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539750" algn="l" defTabSz="914400" rtl="0" eaLnBrk="0" fontAlgn="base" latinLnBrk="0" hangingPunct="0">
              <a:lnSpc>
                <a:spcPct val="100000"/>
              </a:lnSpc>
              <a:spcBef>
                <a:spcPct val="0"/>
              </a:spcBef>
              <a:spcAft>
                <a:spcPct val="0"/>
              </a:spcAft>
              <a:buClrTx/>
              <a:buSzTx/>
              <a:buFontTx/>
              <a:buNone/>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a suprema amargura.</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79488" algn="l"/>
              </a:tabLst>
            </a:pPr>
            <a:r>
              <a:rPr kumimoji="0" lang="es-AR" sz="20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Francisco E. Estrello.</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Essa história não foi escrita sobre papel, senão sobre as toscas</a:t>
            </a:r>
          </a:p>
          <a:p>
            <a:pPr marL="0" marR="0" lvl="0" indent="0" algn="l" defTabSz="914400" rtl="0" eaLnBrk="0" fontAlgn="base" latinLnBrk="0" hangingPunct="0">
              <a:lnSpc>
                <a:spcPct val="100000"/>
              </a:lnSpc>
              <a:spcBef>
                <a:spcPct val="0"/>
              </a:spcBef>
              <a:spcAft>
                <a:spcPct val="0"/>
              </a:spcAft>
              <a:buClrTx/>
              <a:buSzTx/>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madeiras da cruz. </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Não foi escrita com tinta. Foi escrita com sangue.</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979488" algn="l"/>
              </a:tabLst>
            </a:pPr>
            <a:r>
              <a:rPr kumimoji="0" lang="pt-B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Suas mãos foram por sua vez tinteiro e pena para escrevê-la. </a:t>
            </a:r>
            <a:endParaRPr kumimoji="0" lang="pt-B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79488" algn="l"/>
              </a:tabLst>
            </a:pPr>
            <a:endParaRPr kumimoji="0" lang="pt-BR"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Image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724128" y="2276872"/>
            <a:ext cx="3168352" cy="31683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0" y="2636912"/>
            <a:ext cx="9144000" cy="397031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r>
              <a:rPr lang="pt-BR" sz="3200" dirty="0" smtClean="0"/>
              <a:t>Sabendo que não foi com coisas corruptíveis, como prata ou ouro, que fostes resgatados da vossa vã maneira de viver, que por tradição recebestes dos vossos pais,mas com precioso sangue, como de um cordeiro sem defeito e sem mancha, o sangue de Cristo,I </a:t>
            </a:r>
            <a:r>
              <a:rPr lang="pt-BR" sz="3200" dirty="0" err="1" smtClean="0"/>
              <a:t>Ped</a:t>
            </a:r>
            <a:r>
              <a:rPr lang="pt-BR" sz="3200" dirty="0" smtClean="0"/>
              <a:t> 1:18-19</a:t>
            </a:r>
          </a:p>
          <a:p>
            <a:pPr marL="514350" marR="0" lvl="0" indent="-514350" algn="l" defTabSz="914400" rtl="0" eaLnBrk="0" fontAlgn="base" latinLnBrk="0" hangingPunct="0">
              <a:lnSpc>
                <a:spcPct val="100000"/>
              </a:lnSpc>
              <a:spcBef>
                <a:spcPct val="0"/>
              </a:spcBef>
              <a:spcAft>
                <a:spcPct val="0"/>
              </a:spcAft>
              <a:buClrTx/>
              <a:buSzTx/>
              <a:tabLst/>
            </a:pPr>
            <a:r>
              <a:rPr lang="pt-BR" sz="3200" dirty="0" smtClean="0">
                <a:solidFill>
                  <a:schemeClr val="tx1"/>
                </a:solidFill>
                <a:latin typeface="Arial" pitchFamily="34" charset="0"/>
                <a:ea typeface="Times New Roman" pitchFamily="18" charset="0"/>
                <a:cs typeface="Arial" pitchFamily="34" charset="0"/>
              </a:rPr>
              <a:t> </a:t>
            </a:r>
            <a:r>
              <a:rPr kumimoji="0" lang="pt-B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a:t>
            </a:r>
            <a:r>
              <a:rPr kumimoji="0" lang="pt-BR" sz="2800" b="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pt-B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Po</a:t>
            </a:r>
            <a:r>
              <a:rPr lang="pt-BR" sz="2800" dirty="0" smtClean="0">
                <a:latin typeface="Arial" pitchFamily="34" charset="0"/>
                <a:ea typeface="Times New Roman" pitchFamily="18" charset="0"/>
                <a:cs typeface="Arial" pitchFamily="34" charset="0"/>
              </a:rPr>
              <a:t>r que o amor de Deus pela humanidade foi escrito com sangue? </a:t>
            </a:r>
            <a:r>
              <a:rPr lang="pt-BR" sz="2800" dirty="0" err="1" smtClean="0">
                <a:latin typeface="Arial" pitchFamily="34" charset="0"/>
                <a:ea typeface="Times New Roman" pitchFamily="18" charset="0"/>
                <a:cs typeface="Arial" pitchFamily="34" charset="0"/>
              </a:rPr>
              <a:t>Heb</a:t>
            </a:r>
            <a:r>
              <a:rPr lang="pt-BR" sz="2800" dirty="0" smtClean="0">
                <a:latin typeface="Arial" pitchFamily="34" charset="0"/>
                <a:ea typeface="Times New Roman" pitchFamily="18" charset="0"/>
                <a:cs typeface="Arial" pitchFamily="34" charset="0"/>
              </a:rPr>
              <a:t> 9: 22 </a:t>
            </a:r>
            <a:r>
              <a:rPr lang="pt-BR" sz="2800" dirty="0" err="1" smtClean="0">
                <a:latin typeface="Arial" pitchFamily="34" charset="0"/>
                <a:ea typeface="Times New Roman" pitchFamily="18" charset="0"/>
                <a:cs typeface="Arial" pitchFamily="34" charset="0"/>
              </a:rPr>
              <a:t>últ</a:t>
            </a:r>
            <a:r>
              <a:rPr lang="pt-BR" sz="2800" dirty="0" smtClean="0">
                <a:latin typeface="Arial" pitchFamily="34" charset="0"/>
                <a:ea typeface="Times New Roman" pitchFamily="18" charset="0"/>
                <a:cs typeface="Arial" pitchFamily="34" charset="0"/>
              </a:rPr>
              <a:t> parte</a:t>
            </a:r>
          </a:p>
        </p:txBody>
      </p:sp>
      <p:sp>
        <p:nvSpPr>
          <p:cNvPr id="4" name="Retângulo 3"/>
          <p:cNvSpPr/>
          <p:nvPr/>
        </p:nvSpPr>
        <p:spPr>
          <a:xfrm>
            <a:off x="0" y="0"/>
            <a:ext cx="9144000"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lIns="91440" tIns="45720" rIns="91440" bIns="45720">
            <a:spAutoFit/>
          </a:bodyPr>
          <a:lstStyle/>
          <a:p>
            <a:pPr algn="ctr"/>
            <a:r>
              <a:rPr lang="pt-B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Por que fomos comprados </a:t>
            </a:r>
          </a:p>
          <a:p>
            <a:pPr algn="ctr"/>
            <a:r>
              <a:rPr lang="pt-B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com sangue?</a:t>
            </a:r>
            <a:endParaRPr lang="pt-B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1520" y="1043444"/>
            <a:ext cx="8460432" cy="5632311"/>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Em 1910, Mary Brown, de </a:t>
            </a:r>
            <a:r>
              <a:rPr kumimoji="0" lang="pt-B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Bedfordshire</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Inglaterra, escreveu uma carta para John Adams na pequena cidade de </a:t>
            </a:r>
            <a:r>
              <a:rPr kumimoji="0" lang="pt-B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Clifton</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que ficava somente a 15 milhas de </a:t>
            </a:r>
            <a:r>
              <a:rPr kumimoji="0" lang="pt-B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Bedfordshire</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 carta chegou lá só em 1969. Infelizmente John Adams nunca recebeu essa carta, pois ele morreu em 1929. A carta de Mary continha a afirmação de que ela aceitava a proposta de que ele havia feito de casar-se com ela. Ele a amava, mas nunca ficou sabendo que ela também o amava suficientemente para casar-se com ele. Esta é uma triste história de amor não correspondido com um final frustrante.</a:t>
            </a:r>
          </a:p>
          <a:p>
            <a:pPr marL="0" marR="0" lvl="0" indent="0" algn="l" defTabSz="914400" rtl="0" eaLnBrk="0" fontAlgn="base" latinLnBrk="0" hangingPunct="0">
              <a:lnSpc>
                <a:spcPct val="100000"/>
              </a:lnSpc>
              <a:spcBef>
                <a:spcPct val="0"/>
              </a:spcBef>
              <a:spcAft>
                <a:spcPct val="0"/>
              </a:spcAft>
              <a:buClrTx/>
              <a:buSzTx/>
              <a:buFontTx/>
              <a:buNone/>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Há uma outra carta de amor que nos chega com a narração da história de um grande </a:t>
            </a:r>
            <a:r>
              <a:rPr lang="pt-BR" sz="2400" dirty="0" smtClean="0">
                <a:solidFill>
                  <a:schemeClr val="tx1"/>
                </a:solidFill>
                <a:latin typeface="Arial" pitchFamily="34" charset="0"/>
                <a:ea typeface="Times New Roman" pitchFamily="18" charset="0"/>
                <a:cs typeface="Arial" pitchFamily="34" charset="0"/>
              </a:rPr>
              <a:t>amor escrito com sangue</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feito por mim e por você:Esta</a:t>
            </a:r>
            <a:r>
              <a:rPr kumimoji="0" lang="pt-BR" sz="2400" b="0" i="0" u="none" strike="noStrike" cap="none" normalizeH="0" dirty="0" smtClean="0">
                <a:ln>
                  <a:noFill/>
                </a:ln>
                <a:solidFill>
                  <a:schemeClr val="tx1"/>
                </a:solidFill>
                <a:effectLst/>
                <a:latin typeface="Arial" pitchFamily="34" charset="0"/>
                <a:ea typeface="Times New Roman" pitchFamily="18" charset="0"/>
                <a:cs typeface="Arial" pitchFamily="34" charset="0"/>
              </a:rPr>
              <a:t> carta de amor precisa chegar ao conhecimento  de todos os seres humanos  enquanto vivem.</a:t>
            </a:r>
          </a:p>
          <a:p>
            <a:pPr marL="0" marR="0" lvl="0" indent="0" algn="l" defTabSz="914400" rtl="0" eaLnBrk="0" fontAlgn="base" latinLnBrk="0" hangingPunct="0">
              <a:lnSpc>
                <a:spcPct val="100000"/>
              </a:lnSpc>
              <a:spcBef>
                <a:spcPct val="0"/>
              </a:spcBef>
              <a:spcAft>
                <a:spcPct val="0"/>
              </a:spcAft>
              <a:buClrTx/>
              <a:buSzTx/>
              <a:buFontTx/>
              <a:buNone/>
              <a:tabLst/>
            </a:pPr>
            <a:r>
              <a:rPr lang="pt-BR" sz="2400" b="1" dirty="0" smtClean="0">
                <a:solidFill>
                  <a:schemeClr val="tx1"/>
                </a:solidFill>
                <a:latin typeface="Arial" pitchFamily="34" charset="0"/>
                <a:ea typeface="Times New Roman" pitchFamily="18" charset="0"/>
                <a:cs typeface="Arial" pitchFamily="34" charset="0"/>
              </a:rPr>
              <a:t> </a:t>
            </a:r>
            <a:r>
              <a:rPr lang="pt-BR" sz="2400" b="1" dirty="0" smtClean="0">
                <a:solidFill>
                  <a:schemeClr val="tx1"/>
                </a:solidFill>
                <a:latin typeface="Arial" pitchFamily="34" charset="0"/>
                <a:ea typeface="Times New Roman" pitchFamily="18" charset="0"/>
                <a:cs typeface="Arial" pitchFamily="34" charset="0"/>
                <a:sym typeface="Wingdings" pitchFamily="2" charset="2"/>
              </a:rPr>
              <a:t></a:t>
            </a:r>
            <a:r>
              <a:rPr lang="pt-BR" sz="2400" b="1" dirty="0" smtClean="0">
                <a:solidFill>
                  <a:schemeClr val="tx1"/>
                </a:solidFill>
                <a:latin typeface="Arial" pitchFamily="34" charset="0"/>
                <a:ea typeface="Times New Roman" pitchFamily="18" charset="0"/>
                <a:cs typeface="Arial" pitchFamily="34" charset="0"/>
              </a:rPr>
              <a:t> Apelo</a:t>
            </a:r>
            <a:endParaRPr kumimoji="0" lang="pt-BR"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3" name="CaixaDeTexto 2"/>
          <p:cNvSpPr txBox="1"/>
          <p:nvPr/>
        </p:nvSpPr>
        <p:spPr>
          <a:xfrm>
            <a:off x="971600" y="188640"/>
            <a:ext cx="6974602" cy="707886"/>
          </a:xfrm>
          <a:prstGeom prst="rect">
            <a:avLst/>
          </a:prstGeom>
        </p:spPr>
        <p:style>
          <a:lnRef idx="0">
            <a:schemeClr val="accent3"/>
          </a:lnRef>
          <a:fillRef idx="3">
            <a:schemeClr val="accent3"/>
          </a:fillRef>
          <a:effectRef idx="3">
            <a:schemeClr val="accent3"/>
          </a:effectRef>
          <a:fontRef idx="minor">
            <a:schemeClr val="lt1"/>
          </a:fontRef>
        </p:style>
        <p:txBody>
          <a:bodyPr wrap="none" rtlCol="0">
            <a:spAutoFit/>
          </a:bodyPr>
          <a:lstStyle/>
          <a:p>
            <a:r>
              <a:rPr lang="pt-BR" sz="4000" b="1" dirty="0" smtClean="0"/>
              <a:t>Ilustração:uma história de amor</a:t>
            </a:r>
            <a:endParaRPr lang="pt-BR" sz="40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Alemao\Desktop\Ilustrações Bíblicas\Imagens - Romar\pessoas\Jovens\jovens (109).jpg"/>
          <p:cNvPicPr>
            <a:picLocks noChangeAspect="1" noChangeArrowheads="1"/>
          </p:cNvPicPr>
          <p:nvPr/>
        </p:nvPicPr>
        <p:blipFill>
          <a:blip r:embed="rId2" cstate="print"/>
          <a:srcRect/>
          <a:stretch>
            <a:fillRect/>
          </a:stretch>
        </p:blipFill>
        <p:spPr bwMode="auto">
          <a:xfrm>
            <a:off x="6804248" y="332656"/>
            <a:ext cx="2191792" cy="3575844"/>
          </a:xfrm>
          <a:prstGeom prst="rect">
            <a:avLst/>
          </a:prstGeom>
          <a:noFill/>
        </p:spPr>
      </p:pic>
      <p:sp>
        <p:nvSpPr>
          <p:cNvPr id="3" name="CaixaDeTexto 2"/>
          <p:cNvSpPr txBox="1"/>
          <p:nvPr/>
        </p:nvSpPr>
        <p:spPr>
          <a:xfrm>
            <a:off x="251520" y="487025"/>
            <a:ext cx="6840760" cy="6370975"/>
          </a:xfrm>
          <a:prstGeom prst="rect">
            <a:avLst/>
          </a:prstGeom>
          <a:noFill/>
        </p:spPr>
        <p:txBody>
          <a:bodyPr wrap="square" rtlCol="0">
            <a:spAutoFit/>
          </a:bodyPr>
          <a:lstStyle/>
          <a:p>
            <a:r>
              <a:rPr lang="pt-BR" sz="2400" dirty="0" smtClean="0">
                <a:latin typeface="Arial" pitchFamily="34" charset="0"/>
                <a:cs typeface="Arial" pitchFamily="34" charset="0"/>
              </a:rPr>
              <a:t>   Um </a:t>
            </a:r>
            <a:r>
              <a:rPr lang="pt-BR" sz="2400" dirty="0" smtClean="0">
                <a:latin typeface="Arial" pitchFamily="34" charset="0"/>
                <a:cs typeface="Arial" pitchFamily="34" charset="0"/>
              </a:rPr>
              <a:t>jovem que muito amava</a:t>
            </a:r>
          </a:p>
          <a:p>
            <a:r>
              <a:rPr lang="pt-BR" sz="2400" dirty="0" smtClean="0">
                <a:latin typeface="Arial" pitchFamily="34" charset="0"/>
                <a:cs typeface="Arial" pitchFamily="34" charset="0"/>
              </a:rPr>
              <a:t> sua namorada, ouviu da parte dela</a:t>
            </a:r>
          </a:p>
          <a:p>
            <a:r>
              <a:rPr lang="pt-BR" sz="2400" dirty="0" smtClean="0">
                <a:latin typeface="Arial" pitchFamily="34" charset="0"/>
                <a:cs typeface="Arial" pitchFamily="34" charset="0"/>
              </a:rPr>
              <a:t>o pedido para terminar o namoro por </a:t>
            </a:r>
            <a:r>
              <a:rPr lang="pt-BR" sz="2400" dirty="0" smtClean="0">
                <a:latin typeface="Arial" pitchFamily="34" charset="0"/>
                <a:cs typeface="Arial" pitchFamily="34" charset="0"/>
              </a:rPr>
              <a:t>uma questão tola</a:t>
            </a:r>
            <a:r>
              <a:rPr lang="pt-BR" sz="2400" dirty="0" smtClean="0">
                <a:latin typeface="Arial" pitchFamily="34" charset="0"/>
                <a:cs typeface="Arial" pitchFamily="34" charset="0"/>
              </a:rPr>
              <a:t>, </a:t>
            </a:r>
            <a:r>
              <a:rPr lang="pt-BR" sz="2400" dirty="0" smtClean="0">
                <a:latin typeface="Arial" pitchFamily="34" charset="0"/>
                <a:cs typeface="Arial" pitchFamily="34" charset="0"/>
              </a:rPr>
              <a:t>na saída  de uma excursão pra praia. Melancólico e muito triste seguiu viagem com os demais colegas, um amigo teve uma excelente ideia e compartilhou com ele. Pediu que ele recortasse as letras do nome da moça,com os dizeres “Te amo muito Andréia” e  colasse às costas e se bronzeasse ao sol, de forma que ao tirar as letras, a frase de amor ficasse destacado na pele. Foi um sucesso, quando ela percebeu tal atitude, entendeu que ele de fato a amava e reataram o relacionamento. Os demais jovens adoraram a ideia e fizeram O mesmo. Cada jovem levava ás costas o nome da pessoa amada.     </a:t>
            </a:r>
            <a:endParaRPr lang="pt-BR" sz="2400" dirty="0">
              <a:latin typeface="Arial" pitchFamily="34" charset="0"/>
              <a:cs typeface="Arial" pitchFamily="34" charset="0"/>
            </a:endParaRPr>
          </a:p>
        </p:txBody>
      </p:sp>
      <p:sp>
        <p:nvSpPr>
          <p:cNvPr id="4" name="Retângulo 3"/>
          <p:cNvSpPr/>
          <p:nvPr/>
        </p:nvSpPr>
        <p:spPr>
          <a:xfrm>
            <a:off x="2843808" y="-171400"/>
            <a:ext cx="2991781" cy="923330"/>
          </a:xfrm>
          <a:prstGeom prst="rect">
            <a:avLst/>
          </a:prstGeom>
          <a:noFill/>
        </p:spPr>
        <p:txBody>
          <a:bodyPr wrap="none" lIns="91440" tIns="45720" rIns="91440" bIns="45720">
            <a:spAutoFit/>
          </a:bodyPr>
          <a:lstStyle/>
          <a:p>
            <a:pPr algn="ctr"/>
            <a:r>
              <a:rPr lang="pt-BR" sz="5400" b="1" cap="none" spc="0" dirty="0" smtClean="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rPr>
              <a:t>Ilustração</a:t>
            </a:r>
            <a:endParaRPr lang="pt-BR" sz="5400" b="1" cap="none" spc="0" dirty="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 y="0"/>
            <a:ext cx="9144001" cy="2246769"/>
          </a:xfrm>
          <a:prstGeom prst="rect">
            <a:avLst/>
          </a:prstGeom>
          <a:solidFill>
            <a:schemeClr val="tx1"/>
          </a:solidFill>
          <a:ln w="57150">
            <a:solidFill>
              <a:srgbClr val="FFFF00"/>
            </a:solidFill>
          </a:ln>
        </p:spPr>
        <p:txBody>
          <a:bodyPr wrap="square" lIns="91440" tIns="45720" rIns="91440" bIns="45720">
            <a:spAutoFit/>
          </a:bodyPr>
          <a:lstStyle/>
          <a:p>
            <a:pPr algn="ctr"/>
            <a:r>
              <a:rPr lang="pt-BR" sz="2800" b="1" cap="none" spc="0" dirty="0" smtClean="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cs typeface="Arial" pitchFamily="34" charset="0"/>
              </a:rPr>
              <a:t>O teu nome e o meu também foram</a:t>
            </a:r>
          </a:p>
          <a:p>
            <a:pPr algn="ctr"/>
            <a:r>
              <a:rPr lang="pt-BR" sz="2800" b="1" dirty="0" smtClean="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cs typeface="Arial" pitchFamily="34" charset="0"/>
              </a:rPr>
              <a:t>Escritos sobre o corpo de nosso salvador</a:t>
            </a:r>
            <a:r>
              <a:rPr lang="pt-BR" sz="2800" b="1" cap="none" spc="0" dirty="0" smtClean="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cs typeface="Arial" pitchFamily="34" charset="0"/>
              </a:rPr>
              <a:t>, não como um </a:t>
            </a:r>
            <a:r>
              <a:rPr lang="pt-BR" sz="2800" b="1" dirty="0" smtClean="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cs typeface="Arial" pitchFamily="34" charset="0"/>
              </a:rPr>
              <a:t>b</a:t>
            </a:r>
            <a:r>
              <a:rPr lang="pt-BR" sz="2800" b="1" cap="none" spc="0" dirty="0" smtClean="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cs typeface="Arial" pitchFamily="34" charset="0"/>
              </a:rPr>
              <a:t>ronzeado</a:t>
            </a:r>
            <a:r>
              <a:rPr lang="pt-BR" sz="2800" b="1" dirty="0" smtClean="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cs typeface="Arial" pitchFamily="34" charset="0"/>
              </a:rPr>
              <a:t> ou uma simples escrita, mas com marcas de sofrimento e dor, como</a:t>
            </a:r>
          </a:p>
          <a:p>
            <a:pPr algn="ctr"/>
            <a:r>
              <a:rPr lang="pt-BR" sz="2800" b="1" cap="none" spc="0" dirty="0" smtClean="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cs typeface="Arial" pitchFamily="34" charset="0"/>
              </a:rPr>
              <a:t>Sinal de seu imenso amor por cada um de nós.</a:t>
            </a:r>
            <a:endParaRPr lang="pt-BR" sz="2800" b="1" cap="none" spc="0" dirty="0">
              <a:ln w="17780" cmpd="sng">
                <a:solidFill>
                  <a:srgbClr val="FFFFFF"/>
                </a:solidFill>
                <a:prstDash val="solid"/>
                <a:miter lim="800000"/>
              </a:ln>
              <a:solidFill>
                <a:srgbClr val="FFFF00"/>
              </a:solidFill>
              <a:effectLst>
                <a:outerShdw blurRad="50800" algn="tl" rotWithShape="0">
                  <a:srgbClr val="000000"/>
                </a:outerShdw>
              </a:effectLst>
              <a:latin typeface="Arial" pitchFamily="34" charset="0"/>
              <a:cs typeface="Arial" pitchFamily="34" charset="0"/>
            </a:endParaRPr>
          </a:p>
        </p:txBody>
      </p:sp>
      <p:pic>
        <p:nvPicPr>
          <p:cNvPr id="3" name="Picture 2" descr="C:\Users\Cicero\Desktop\Nova pasta (3)\547224_349486645121035_30186448_n.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516" y="2318312"/>
            <a:ext cx="9174306" cy="4560648"/>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467544" y="1916832"/>
            <a:ext cx="8136904" cy="1815882"/>
          </a:xfrm>
          <a:prstGeom prst="rect">
            <a:avLst/>
          </a:prstGeom>
          <a:solidFill>
            <a:srgbClr val="FFFF00"/>
          </a:solidFill>
          <a:ln w="57150">
            <a:solidFill>
              <a:schemeClr val="tx1"/>
            </a:solidFill>
          </a:ln>
        </p:spPr>
        <p:txBody>
          <a:bodyPr wrap="square">
            <a:spAutoFit/>
          </a:bodyPr>
          <a:lstStyle/>
          <a:p>
            <a:r>
              <a:rPr lang="pt-BR" b="1" dirty="0" smtClean="0">
                <a:latin typeface="Arial" pitchFamily="34" charset="0"/>
                <a:cs typeface="Arial" pitchFamily="34" charset="0"/>
              </a:rPr>
              <a:t>  </a:t>
            </a:r>
            <a:r>
              <a:rPr lang="pt-BR" sz="2800" b="1" dirty="0" smtClean="0">
                <a:latin typeface="Arial" pitchFamily="34" charset="0"/>
                <a:cs typeface="Arial" pitchFamily="34" charset="0"/>
              </a:rPr>
              <a:t>Porque Deus amou o mundo de tal maneira que deu o seu Filho unigênito, para que todo aquele que nele crê não pereça, mas tenha a vida eterna. S. 3:16</a:t>
            </a:r>
            <a:endParaRPr lang="pt-BR" sz="2800" dirty="0"/>
          </a:p>
        </p:txBody>
      </p:sp>
      <p:sp>
        <p:nvSpPr>
          <p:cNvPr id="3" name="Retângulo 2"/>
          <p:cNvSpPr/>
          <p:nvPr/>
        </p:nvSpPr>
        <p:spPr>
          <a:xfrm>
            <a:off x="179513" y="0"/>
            <a:ext cx="8784976" cy="1569660"/>
          </a:xfrm>
          <a:prstGeom prst="rect">
            <a:avLst/>
          </a:prstGeom>
          <a:noFill/>
        </p:spPr>
        <p:txBody>
          <a:bodyPr wrap="square" lIns="91440" tIns="45720" rIns="91440" bIns="45720">
            <a:spAutoFit/>
          </a:bodyPr>
          <a:lstStyle/>
          <a:p>
            <a:pPr algn="ctr"/>
            <a:r>
              <a:rPr lang="pt-BR" sz="48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Um sacrifício que envolveu todo o</a:t>
            </a:r>
          </a:p>
          <a:p>
            <a:pPr algn="ctr"/>
            <a:r>
              <a:rPr lang="pt-BR" sz="4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céu</a:t>
            </a:r>
            <a:endParaRPr lang="pt-BR" sz="48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4" name="Retângulo 3"/>
          <p:cNvSpPr/>
          <p:nvPr/>
        </p:nvSpPr>
        <p:spPr>
          <a:xfrm>
            <a:off x="467544" y="4005064"/>
            <a:ext cx="8136904" cy="2585323"/>
          </a:xfrm>
          <a:prstGeom prst="rect">
            <a:avLst/>
          </a:prstGeom>
        </p:spPr>
        <p:txBody>
          <a:bodyPr wrap="square">
            <a:spAutoFit/>
          </a:bodyPr>
          <a:lstStyle/>
          <a:p>
            <a:r>
              <a:rPr lang="pt-BR" dirty="0"/>
              <a:t>. ILUSTRACÃO: Um pintor pintou um quadro da crucifixão um tanto diferente aos tradicionais, Vê-se em sua obra, por trás da cruz e perfurados pelos mesmos cravos que traspassam as mãos do Filho, as mãos do Pai.</a:t>
            </a:r>
          </a:p>
          <a:p>
            <a:pPr lvl="0"/>
            <a:r>
              <a:rPr lang="pt-BR" dirty="0"/>
              <a:t>Com isso, o artista quis significar que o Pai, desde os céus, sofria ao mesmo tempo a dor do Filho. Que as dores da cruz também quebrantaram o Pai. </a:t>
            </a:r>
          </a:p>
          <a:p>
            <a:pPr lvl="0"/>
            <a:r>
              <a:rPr lang="pt-BR" dirty="0"/>
              <a:t>Esta mesma </a:t>
            </a:r>
            <a:r>
              <a:rPr lang="pt-BR" dirty="0" err="1"/>
              <a:t>idéia</a:t>
            </a:r>
            <a:r>
              <a:rPr lang="pt-BR" dirty="0"/>
              <a:t> é captada na Bíblia. </a:t>
            </a:r>
            <a:r>
              <a:rPr lang="pt-BR" u="sng" dirty="0"/>
              <a:t>S. João 3:16</a:t>
            </a:r>
            <a:r>
              <a:rPr lang="pt-BR" dirty="0"/>
              <a:t>. </a:t>
            </a:r>
          </a:p>
          <a:p>
            <a:r>
              <a:rPr lang="pt-BR" dirty="0"/>
              <a:t>2. O fato de "dar" o Seu Filho por nós é prova de que, como Jesus, o Pai nos ama.</a:t>
            </a:r>
          </a:p>
          <a:p>
            <a:pPr lvl="0"/>
            <a:r>
              <a:rPr lang="pt-BR" dirty="0"/>
              <a:t>Ninguém poderia haver obrigado o Todo-Poderoso a dar. Ele o fez por Sua própria vontade, por amor.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79512" y="240804"/>
            <a:ext cx="8568952" cy="6617196"/>
          </a:xfrm>
          <a:prstGeom prst="rect">
            <a:avLst/>
          </a:prstGeom>
        </p:spPr>
        <p:txBody>
          <a:bodyPr wrap="square">
            <a:spAutoFit/>
          </a:bodyPr>
          <a:lstStyle/>
          <a:p>
            <a:pPr lvl="0"/>
            <a:r>
              <a:rPr lang="pt-BR" sz="2400" dirty="0" smtClean="0"/>
              <a:t>                                        </a:t>
            </a:r>
            <a:r>
              <a:rPr lang="pt-BR" sz="4000" b="1" dirty="0" smtClean="0"/>
              <a:t>ILUSTRAÇÃO</a:t>
            </a:r>
            <a:r>
              <a:rPr lang="pt-BR" sz="4000" b="1" dirty="0"/>
              <a:t>: </a:t>
            </a:r>
            <a:endParaRPr lang="pt-BR" sz="4000" b="1" dirty="0" smtClean="0"/>
          </a:p>
          <a:p>
            <a:pPr lvl="0"/>
            <a:r>
              <a:rPr lang="pt-BR" sz="2400" dirty="0" smtClean="0"/>
              <a:t>Oriente</a:t>
            </a:r>
            <a:r>
              <a:rPr lang="pt-BR" sz="2400" dirty="0"/>
              <a:t>. Terrível fome num povoado. Uma família, para não morrer de fome, pensou na possibilidade de vender um de seus quatro filhos. Nessa noite, sentados junto à pequena mesa vazia, procuraram decidir qual dos quatro venderiam. As crianças dormiam quando o casal começou a deliberar. </a:t>
            </a:r>
          </a:p>
          <a:p>
            <a:r>
              <a:rPr lang="pt-BR" sz="2400" dirty="0"/>
              <a:t>Venderiam o primogênito? Não, os pais não o quiseram. E o segundo filho? Era a cópia fiel do pai e a mãe não quis fazê-lo. Como o terceiro era tão parecido com a mãe, o pai disse que preferiria morrer de fome a se desfazer dele. Ficava somente o último. Era tão pequenino e frágil, como vender o mais querido dos quatro? Chorando, os pais concluíram que não poderiam vender a nenhum. Preferiram morrer de fome a se desfazer de qualquer um de seus quatro filhos. </a:t>
            </a:r>
          </a:p>
          <a:p>
            <a:r>
              <a:rPr lang="pt-BR" sz="2400" dirty="0"/>
              <a:t>- Deus nosso Senhor não escolheu um dentre quatro, o qual foi muito doloroso. Diz as Sagradas Escrituras que deu o seu Filho </a:t>
            </a:r>
            <a:r>
              <a:rPr lang="pt-BR" sz="2400" dirty="0" smtClean="0"/>
              <a:t>Unigênito.(O único filho) </a:t>
            </a:r>
            <a:r>
              <a:rPr lang="pt-BR" sz="2400" dirty="0"/>
              <a:t>(Como lemos em S. João 3:16).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Alemao\Desktop\Ilustrações Bíblicas\Imagens - Romar\Jesus\calvário paixão\cruz4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Retângulo 2"/>
          <p:cNvSpPr/>
          <p:nvPr/>
        </p:nvSpPr>
        <p:spPr>
          <a:xfrm>
            <a:off x="251520" y="5473005"/>
            <a:ext cx="8604448" cy="1384995"/>
          </a:xfrm>
          <a:prstGeom prst="rect">
            <a:avLst/>
          </a:prstGeom>
          <a:solidFill>
            <a:schemeClr val="tx1">
              <a:alpha val="58000"/>
            </a:schemeClr>
          </a:solidFill>
          <a:ln w="57150">
            <a:solidFill>
              <a:srgbClr val="FFFF00"/>
            </a:solidFill>
          </a:ln>
        </p:spPr>
        <p:txBody>
          <a:bodyPr wrap="square">
            <a:spAutoFit/>
          </a:bodyPr>
          <a:lstStyle/>
          <a:p>
            <a:r>
              <a:rPr lang="pt-BR" sz="2800" b="1" dirty="0" smtClean="0">
                <a:solidFill>
                  <a:srgbClr val="FFFF00"/>
                </a:solidFill>
              </a:rPr>
              <a:t>    pois que Deus estava em Cristo reconciliando consigo o mundo, não imputando aos homens as suas transgressões; II Cor 5:19</a:t>
            </a:r>
            <a:endParaRPr lang="pt-BR" sz="2800" dirty="0">
              <a:solidFill>
                <a:srgbClr val="FFFF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467544" y="260648"/>
            <a:ext cx="7920880" cy="1846659"/>
          </a:xfrm>
          <a:prstGeom prst="rect">
            <a:avLst/>
          </a:prstGeom>
        </p:spPr>
        <p:txBody>
          <a:bodyPr wrap="square">
            <a:spAutoFit/>
          </a:bodyPr>
          <a:lstStyle/>
          <a:p>
            <a:r>
              <a:rPr lang="pt-BR" dirty="0"/>
              <a:t> </a:t>
            </a:r>
            <a:r>
              <a:rPr lang="pt-BR" dirty="0" smtClean="0"/>
              <a:t> </a:t>
            </a:r>
            <a:endParaRPr lang="pt-BR" sz="3200" dirty="0" smtClean="0"/>
          </a:p>
          <a:p>
            <a:endParaRPr lang="pt-BR" sz="3200" dirty="0" smtClean="0"/>
          </a:p>
          <a:p>
            <a:r>
              <a:rPr lang="pt-BR" sz="3200" dirty="0" smtClean="0"/>
              <a:t>- Cena de pobreza do estábulo. </a:t>
            </a:r>
          </a:p>
          <a:p>
            <a:r>
              <a:rPr lang="pt-BR" sz="3200" dirty="0" smtClean="0"/>
              <a:t>- Ele era o Soberano do Universo.</a:t>
            </a:r>
          </a:p>
        </p:txBody>
      </p:sp>
      <p:sp>
        <p:nvSpPr>
          <p:cNvPr id="3" name="Retângulo 2"/>
          <p:cNvSpPr/>
          <p:nvPr/>
        </p:nvSpPr>
        <p:spPr>
          <a:xfrm>
            <a:off x="539552" y="3429000"/>
            <a:ext cx="4572000" cy="369332"/>
          </a:xfrm>
          <a:prstGeom prst="rect">
            <a:avLst/>
          </a:prstGeom>
        </p:spPr>
        <p:txBody>
          <a:bodyPr>
            <a:spAutoFit/>
          </a:bodyPr>
          <a:lstStyle/>
          <a:p>
            <a:r>
              <a:rPr lang="pt-BR" dirty="0" smtClean="0"/>
              <a:t>  </a:t>
            </a:r>
            <a:endParaRPr lang="pt-BR" dirty="0"/>
          </a:p>
        </p:txBody>
      </p:sp>
      <p:sp>
        <p:nvSpPr>
          <p:cNvPr id="5" name="Retângulo 4"/>
          <p:cNvSpPr/>
          <p:nvPr/>
        </p:nvSpPr>
        <p:spPr>
          <a:xfrm>
            <a:off x="179512" y="2060848"/>
            <a:ext cx="8640960" cy="830997"/>
          </a:xfrm>
          <a:prstGeom prst="rect">
            <a:avLst/>
          </a:prstGeom>
          <a:blipFill>
            <a:blip r:embed="rId2" cstate="print"/>
            <a:tile tx="0" ty="0" sx="100000" sy="100000" flip="none" algn="tl"/>
          </a:blipFill>
          <a:ln cmpd="thickThin">
            <a:solidFill>
              <a:schemeClr val="tx1"/>
            </a:solidFill>
          </a:ln>
        </p:spPr>
        <p:txBody>
          <a:bodyPr wrap="square">
            <a:spAutoFit/>
          </a:bodyPr>
          <a:lstStyle/>
          <a:p>
            <a:r>
              <a:rPr lang="pt-BR" sz="2400" dirty="0" smtClean="0"/>
              <a:t>  Num rústico rancho em que se abrigam os animais, encontram afinal refúgio, e ali nasce o Redentor do mundo. </a:t>
            </a:r>
            <a:r>
              <a:rPr lang="pt-BR" sz="2400" dirty="0" err="1" smtClean="0"/>
              <a:t>Dtn</a:t>
            </a:r>
            <a:r>
              <a:rPr lang="pt-BR" sz="2400" dirty="0" smtClean="0"/>
              <a:t> 44</a:t>
            </a:r>
            <a:endParaRPr lang="pt-BR" sz="2400" dirty="0"/>
          </a:p>
        </p:txBody>
      </p:sp>
      <p:sp>
        <p:nvSpPr>
          <p:cNvPr id="6" name="Retângulo 5"/>
          <p:cNvSpPr/>
          <p:nvPr/>
        </p:nvSpPr>
        <p:spPr>
          <a:xfrm>
            <a:off x="0" y="2924944"/>
            <a:ext cx="9144000" cy="4154984"/>
          </a:xfrm>
          <a:prstGeom prst="rect">
            <a:avLst/>
          </a:prstGeom>
        </p:spPr>
        <p:txBody>
          <a:bodyPr wrap="square">
            <a:spAutoFit/>
          </a:bodyPr>
          <a:lstStyle/>
          <a:p>
            <a:r>
              <a:rPr lang="pt-BR" sz="2400" dirty="0" smtClean="0"/>
              <a:t>   </a:t>
            </a:r>
            <a:r>
              <a:rPr lang="pt-BR" sz="2400" dirty="0" smtClean="0">
                <a:solidFill>
                  <a:srgbClr val="FF0000"/>
                </a:solidFill>
              </a:rPr>
              <a:t>A história de Belém é inexaurível. </a:t>
            </a:r>
            <a:r>
              <a:rPr lang="pt-BR" sz="2400" dirty="0" smtClean="0"/>
              <a:t>Nela se acham ocultas as "profundidades das riquezas, tanto da sabedoria como da ciência de Deus". Rom. 11:33. </a:t>
            </a:r>
            <a:r>
              <a:rPr lang="pt-BR" sz="2400" dirty="0" smtClean="0">
                <a:solidFill>
                  <a:srgbClr val="FF0000"/>
                </a:solidFill>
              </a:rPr>
              <a:t>Maravilhamo-nos do sacrifício do Salvador em permutar o trono do Céu pela manjedoura, e a companhia dos anjos que O adoravam pela dos animais da estrebaria.</a:t>
            </a:r>
            <a:r>
              <a:rPr lang="pt-BR" sz="2400" dirty="0" smtClean="0"/>
              <a:t> O orgulho e presunção humanos ficam repreendidos em Sua presença. </a:t>
            </a:r>
            <a:r>
              <a:rPr lang="pt-BR" sz="2400" dirty="0" smtClean="0">
                <a:solidFill>
                  <a:srgbClr val="FF0000"/>
                </a:solidFill>
              </a:rPr>
              <a:t>Todavia, esse passo não era senão o princípio de Sua maravilhosa condescendência. </a:t>
            </a:r>
            <a:r>
              <a:rPr lang="pt-BR" sz="2400" dirty="0" smtClean="0">
                <a:solidFill>
                  <a:srgbClr val="002060"/>
                </a:solidFill>
              </a:rPr>
              <a:t>Teria sido uma quase infinita humilhação para o Filho de Deus, revestir-Se da natureza humana mesmo quando Adão permanecia em seu estado de inocência, no Éden. </a:t>
            </a:r>
            <a:r>
              <a:rPr lang="pt-BR" sz="2400" dirty="0" err="1" smtClean="0"/>
              <a:t>Dtn</a:t>
            </a:r>
            <a:r>
              <a:rPr lang="pt-BR" sz="2400" dirty="0" smtClean="0"/>
              <a:t> 49</a:t>
            </a:r>
          </a:p>
          <a:p>
            <a:endParaRPr lang="pt-BR" sz="2400" dirty="0"/>
          </a:p>
        </p:txBody>
      </p:sp>
      <p:sp>
        <p:nvSpPr>
          <p:cNvPr id="7" name="Retângulo 6"/>
          <p:cNvSpPr/>
          <p:nvPr/>
        </p:nvSpPr>
        <p:spPr>
          <a:xfrm>
            <a:off x="179512" y="-171400"/>
            <a:ext cx="8747459" cy="1323439"/>
          </a:xfrm>
          <a:prstGeom prst="rect">
            <a:avLst/>
          </a:prstGeom>
          <a:noFill/>
        </p:spPr>
        <p:txBody>
          <a:bodyPr wrap="none" lIns="91440" tIns="45720" rIns="91440" bIns="45720">
            <a:spAutoFit/>
          </a:bodyPr>
          <a:lstStyle/>
          <a:p>
            <a:pPr algn="ctr"/>
            <a:r>
              <a:rPr lang="pt-BR" sz="40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Só </a:t>
            </a:r>
            <a:r>
              <a:rPr lang="pt-BR" sz="40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o fato de haver nascido como um ser </a:t>
            </a:r>
            <a:endParaRPr lang="pt-BR" sz="40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pPr algn="ctr"/>
            <a:r>
              <a:rPr lang="pt-BR" sz="40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humano foi </a:t>
            </a:r>
            <a:r>
              <a:rPr lang="pt-BR" sz="40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uma prova de amor</a:t>
            </a:r>
            <a:r>
              <a:rPr lang="pt-BR" sz="40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 </a:t>
            </a:r>
            <a:endParaRPr lang="pt-BR" sz="40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251520" y="1700808"/>
            <a:ext cx="8640960" cy="4924425"/>
          </a:xfrm>
          <a:prstGeom prst="rect">
            <a:avLst/>
          </a:prstGeom>
        </p:spPr>
        <p:txBody>
          <a:bodyPr wrap="square">
            <a:spAutoFit/>
          </a:bodyPr>
          <a:lstStyle/>
          <a:p>
            <a:pPr lvl="0"/>
            <a:r>
              <a:rPr lang="pt-BR" dirty="0" smtClean="0"/>
              <a:t>Explique o lugar que por natureza ocupava e Sua renúncia).  </a:t>
            </a:r>
            <a:r>
              <a:rPr lang="pt-BR" u="sng" dirty="0" smtClean="0"/>
              <a:t>Filipenses 2:5-8</a:t>
            </a:r>
            <a:r>
              <a:rPr lang="pt-BR" dirty="0" smtClean="0"/>
              <a:t>. </a:t>
            </a:r>
          </a:p>
          <a:p>
            <a:endParaRPr lang="pt-BR" dirty="0" smtClean="0"/>
          </a:p>
          <a:p>
            <a:endParaRPr lang="pt-BR" dirty="0" smtClean="0"/>
          </a:p>
          <a:p>
            <a:r>
              <a:rPr lang="pt-BR" sz="2800" b="1" dirty="0" smtClean="0"/>
              <a:t>  Tende em vós aquele sentimento que houve também em Cristo Jesus, o qual, </a:t>
            </a:r>
            <a:r>
              <a:rPr lang="pt-BR" sz="2800" b="1" dirty="0" smtClean="0">
                <a:solidFill>
                  <a:srgbClr val="FF0000"/>
                </a:solidFill>
              </a:rPr>
              <a:t>subsistindo em forma de Deus, não considerou o ser igual a Deus coisa a que se devia aferrar</a:t>
            </a:r>
            <a:r>
              <a:rPr lang="pt-BR" sz="2800" b="1" dirty="0" smtClean="0">
                <a:solidFill>
                  <a:srgbClr val="002060"/>
                </a:solidFill>
              </a:rPr>
              <a:t>, mas esvaziou-se a si mesmo, tomando a forma de servo, tornando-se semelhante aos homens; </a:t>
            </a:r>
            <a:r>
              <a:rPr lang="pt-BR" sz="2800" b="1" dirty="0" smtClean="0"/>
              <a:t>8 e, achado na forma de homem, humilhou-se a si mesmo, tornando-se obediente até a morte, e morte de cruz. </a:t>
            </a:r>
            <a:r>
              <a:rPr lang="pt-BR" sz="2800" b="1" dirty="0" err="1" smtClean="0"/>
              <a:t>Filip</a:t>
            </a:r>
            <a:r>
              <a:rPr lang="pt-BR" sz="2800" b="1" dirty="0" smtClean="0"/>
              <a:t> 2:5-8</a:t>
            </a:r>
          </a:p>
          <a:p>
            <a:endParaRPr lang="pt-BR" dirty="0" smtClean="0"/>
          </a:p>
          <a:p>
            <a:endParaRPr lang="pt-BR" dirty="0"/>
          </a:p>
        </p:txBody>
      </p:sp>
      <p:sp>
        <p:nvSpPr>
          <p:cNvPr id="3" name="Retângulo 2"/>
          <p:cNvSpPr/>
          <p:nvPr/>
        </p:nvSpPr>
        <p:spPr>
          <a:xfrm>
            <a:off x="323528" y="188640"/>
            <a:ext cx="8382423" cy="1323439"/>
          </a:xfrm>
          <a:prstGeom prst="rect">
            <a:avLst/>
          </a:prstGeom>
          <a:blipFill>
            <a:blip r:embed="rId3" cstate="print"/>
            <a:tile tx="0" ty="0" sx="100000" sy="100000" flip="none" algn="tl"/>
          </a:blipFill>
        </p:spPr>
        <p:txBody>
          <a:bodyPr wrap="none" lIns="91440" tIns="45720" rIns="91440" bIns="45720">
            <a:spAutoFit/>
          </a:bodyPr>
          <a:lstStyle/>
          <a:p>
            <a:pPr algn="ctr"/>
            <a:r>
              <a:rPr lang="pt-BR" sz="4000" b="1" cap="none" spc="0" dirty="0" smtClean="0">
                <a:ln w="17780" cmpd="sng">
                  <a:solidFill>
                    <a:srgbClr val="FFFFFF"/>
                  </a:solidFill>
                  <a:prstDash val="solid"/>
                  <a:miter lim="800000"/>
                </a:ln>
                <a:solidFill>
                  <a:srgbClr val="FF0000"/>
                </a:solidFill>
                <a:effectLst>
                  <a:outerShdw blurRad="50800" algn="tl" rotWithShape="0">
                    <a:srgbClr val="000000"/>
                  </a:outerShdw>
                </a:effectLst>
              </a:rPr>
              <a:t>Grande amor manifestado na renúncia</a:t>
            </a:r>
          </a:p>
          <a:p>
            <a:pPr algn="ctr"/>
            <a:r>
              <a:rPr lang="pt-BR" sz="4000" b="1" cap="none" spc="0" dirty="0" smtClean="0">
                <a:ln w="17780" cmpd="sng">
                  <a:solidFill>
                    <a:srgbClr val="FFFFFF"/>
                  </a:solidFill>
                  <a:prstDash val="solid"/>
                  <a:miter lim="800000"/>
                </a:ln>
                <a:solidFill>
                  <a:srgbClr val="FF0000"/>
                </a:solidFill>
                <a:effectLst>
                  <a:outerShdw blurRad="50800" algn="tl" rotWithShape="0">
                    <a:srgbClr val="000000"/>
                  </a:outerShdw>
                </a:effectLst>
              </a:rPr>
              <a:t> de sua alta </a:t>
            </a:r>
            <a:r>
              <a:rPr lang="pt-BR" sz="4000" b="1" dirty="0" smtClean="0">
                <a:ln w="17780" cmpd="sng">
                  <a:solidFill>
                    <a:srgbClr val="FFFFFF"/>
                  </a:solidFill>
                  <a:prstDash val="solid"/>
                  <a:miter lim="800000"/>
                </a:ln>
                <a:solidFill>
                  <a:srgbClr val="FF0000"/>
                </a:solidFill>
                <a:effectLst>
                  <a:outerShdw blurRad="50800" algn="tl" rotWithShape="0">
                    <a:srgbClr val="000000"/>
                  </a:outerShdw>
                </a:effectLst>
              </a:rPr>
              <a:t>posição</a:t>
            </a:r>
            <a:r>
              <a:rPr lang="pt-BR" sz="4000" b="1" cap="none" spc="0" dirty="0" smtClean="0">
                <a:ln w="17780" cmpd="sng">
                  <a:solidFill>
                    <a:srgbClr val="FFFFFF"/>
                  </a:solidFill>
                  <a:prstDash val="solid"/>
                  <a:miter lim="800000"/>
                </a:ln>
                <a:solidFill>
                  <a:srgbClr val="FF0000"/>
                </a:solidFill>
                <a:effectLst>
                  <a:outerShdw blurRad="50800" algn="tl" rotWithShape="0">
                    <a:srgbClr val="000000"/>
                  </a:outerShdw>
                </a:effectLst>
              </a:rPr>
              <a:t> </a:t>
            </a:r>
            <a:endParaRPr lang="pt-BR" sz="4000" b="1" cap="none" spc="0" dirty="0">
              <a:ln w="17780" cmpd="sng">
                <a:solidFill>
                  <a:srgbClr val="FFFFFF"/>
                </a:solidFill>
                <a:prstDash val="solid"/>
                <a:miter lim="800000"/>
              </a:ln>
              <a:solidFill>
                <a:srgbClr val="FF0000"/>
              </a:soli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395536" y="1196752"/>
            <a:ext cx="7986482"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É na cruz que essa história de amor atinge sua maior </a:t>
            </a:r>
          </a:p>
          <a:p>
            <a:pPr marL="0" marR="0" lvl="0" indent="0" algn="l" defTabSz="914400" rtl="0" eaLnBrk="1" fontAlgn="base" latinLnBrk="0" hangingPunct="1">
              <a:lnSpc>
                <a:spcPct val="100000"/>
              </a:lnSpc>
              <a:spcBef>
                <a:spcPct val="0"/>
              </a:spcBef>
              <a:spcAft>
                <a:spcPct val="0"/>
              </a:spcAft>
              <a:buClrTx/>
              <a:buSzTx/>
              <a:buFontTx/>
              <a:buNone/>
              <a:tabLst/>
            </a:pP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intensidade. </a:t>
            </a:r>
            <a:r>
              <a:rPr kumimoji="0" lang="pt-BR" sz="24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Efésios 1:17-19</a:t>
            </a:r>
            <a:r>
              <a:rPr kumimoji="0" lang="pt-B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pt-B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73731" name="Rectangle 3"/>
          <p:cNvSpPr>
            <a:spLocks noChangeArrowheads="1"/>
          </p:cNvSpPr>
          <p:nvPr/>
        </p:nvSpPr>
        <p:spPr bwMode="auto">
          <a:xfrm>
            <a:off x="179512" y="3074769"/>
            <a:ext cx="8640960" cy="6771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71550" algn="l"/>
              </a:tabLst>
            </a:pPr>
            <a:r>
              <a:rPr kumimoji="0" lang="pt-B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pt-BR"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endParaRPr kumimoji="0" lang="pt-B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tângulo 6"/>
          <p:cNvSpPr/>
          <p:nvPr/>
        </p:nvSpPr>
        <p:spPr>
          <a:xfrm>
            <a:off x="0" y="0"/>
            <a:ext cx="9144000" cy="1077218"/>
          </a:xfrm>
          <a:prstGeom prst="rect">
            <a:avLst/>
          </a:prstGeom>
          <a:noFill/>
        </p:spPr>
        <p:txBody>
          <a:bodyPr wrap="square" lIns="91440" tIns="45720" rIns="91440" bIns="45720">
            <a:spAutoFit/>
          </a:bodyPr>
          <a:lstStyle/>
          <a:p>
            <a:pPr algn="ctr"/>
            <a:r>
              <a:rPr kumimoji="0" lang="pt-BR" sz="3200" b="1" i="0" u="none" strike="noStrike" cap="none" spc="0"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pitchFamily="34" charset="0"/>
                <a:ea typeface="Times New Roman" pitchFamily="18" charset="0"/>
                <a:cs typeface="Arial" pitchFamily="34" charset="0"/>
              </a:rPr>
              <a:t>      FOI  UMA  HISTÓRIA  ESCRITA  COM  SANGUE</a:t>
            </a:r>
            <a:endParaRPr lang="pt-BR"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8" name="Retângulo 7"/>
          <p:cNvSpPr/>
          <p:nvPr/>
        </p:nvSpPr>
        <p:spPr>
          <a:xfrm>
            <a:off x="179512" y="2708920"/>
            <a:ext cx="8568952" cy="3539430"/>
          </a:xfrm>
          <a:prstGeom prst="rect">
            <a:avLst/>
          </a:prstGeom>
        </p:spPr>
        <p:txBody>
          <a:bodyPr wrap="square">
            <a:spAutoFit/>
          </a:bodyPr>
          <a:lstStyle/>
          <a:p>
            <a:r>
              <a:rPr lang="pt-BR" b="1" dirty="0" smtClean="0"/>
              <a:t>  </a:t>
            </a:r>
            <a:r>
              <a:rPr lang="pt-BR" sz="2800" dirty="0" smtClean="0"/>
              <a:t>para que o Deus de nosso Senhor Jesus Cristo, o Pai da glória, vos dê o espírito de sabedoria e de revelação no pleno conhecimento dele; sendo iluminados os olhos do vosso coração, para que saibais qual seja a esperança da sua vocação, e quais as riquezas da glória da sua herança nos santos, e qual a suprema grandeza do seu poder para conosco, os que cremos, segundo a operação da força do seu poder,  </a:t>
            </a:r>
            <a:r>
              <a:rPr lang="pt-BR" sz="2800" b="1" dirty="0" smtClean="0"/>
              <a:t>   </a:t>
            </a:r>
            <a:r>
              <a:rPr lang="pt-BR" sz="2800" b="1" dirty="0" err="1" smtClean="0"/>
              <a:t>Efés</a:t>
            </a:r>
            <a:r>
              <a:rPr lang="pt-BR" sz="2800" b="1" dirty="0" smtClean="0"/>
              <a:t> 1:17-19</a:t>
            </a:r>
            <a:endParaRPr lang="pt-BR" sz="28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sign padrão">
  <a:themeElements>
    <a:clrScheme name="Design padrã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sign padrão">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sign padrã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sign padrã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sign padrã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sign padrã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sign padrã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sign padrã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sign padrã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sign padrã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sign padrã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sign padrã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sign padrã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sign padrã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sign padrão">
  <a:themeElements>
    <a:clrScheme name="Design padrã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sign padrão">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sign padrã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sign padrã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sign padrã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sign padrã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sign padrã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sign padrã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sign padrã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sign padrã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sign padrã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sign padrã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sign padrã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sign padrã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sign padrão">
  <a:themeElements>
    <a:clrScheme name="Design padrã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sign padrão">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sign padrã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sign padrã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sign padrã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sign padrã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sign padrã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sign padrã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sign padrã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sign padrã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sign padrã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sign padrã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sign padrã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sign padrã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Design padrão">
  <a:themeElements>
    <a:clrScheme name="Design padrã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sign padrão">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sign padrã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sign padrã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sign padrã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sign padrã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sign padrã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sign padrã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sign padrã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sign padrã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sign padrã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sign padrã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sign padrã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sign padrã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536</TotalTime>
  <Words>1369</Words>
  <Application>Microsoft Office PowerPoint</Application>
  <PresentationFormat>Apresentação na tela (4:3)</PresentationFormat>
  <Paragraphs>71</Paragraphs>
  <Slides>15</Slides>
  <Notes>1</Notes>
  <HiddenSlides>0</HiddenSlides>
  <MMClips>0</MMClips>
  <ScaleCrop>false</ScaleCrop>
  <HeadingPairs>
    <vt:vector size="4" baseType="variant">
      <vt:variant>
        <vt:lpstr>Tema</vt:lpstr>
      </vt:variant>
      <vt:variant>
        <vt:i4>5</vt:i4>
      </vt:variant>
      <vt:variant>
        <vt:lpstr>Títulos de slides</vt:lpstr>
      </vt:variant>
      <vt:variant>
        <vt:i4>15</vt:i4>
      </vt:variant>
    </vt:vector>
  </HeadingPairs>
  <TitlesOfParts>
    <vt:vector size="20" baseType="lpstr">
      <vt:lpstr>Tema do Office</vt:lpstr>
      <vt:lpstr>Design padrão</vt:lpstr>
      <vt:lpstr>1_Design padrão</vt:lpstr>
      <vt:lpstr>2_Design padrão</vt:lpstr>
      <vt:lpstr>3_Design padrão</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Alemao</dc:creator>
  <cp:lastModifiedBy>Alemao</cp:lastModifiedBy>
  <cp:revision>14</cp:revision>
  <dcterms:created xsi:type="dcterms:W3CDTF">2013-03-07T12:31:45Z</dcterms:created>
  <dcterms:modified xsi:type="dcterms:W3CDTF">2013-03-17T13:09:35Z</dcterms:modified>
</cp:coreProperties>
</file>